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0" r:id="rId3"/>
    <p:sldId id="291" r:id="rId4"/>
    <p:sldId id="261" r:id="rId5"/>
    <p:sldId id="262" r:id="rId6"/>
    <p:sldId id="295" r:id="rId7"/>
    <p:sldId id="264" r:id="rId8"/>
    <p:sldId id="265" r:id="rId9"/>
    <p:sldId id="266" r:id="rId10"/>
    <p:sldId id="296" r:id="rId11"/>
    <p:sldId id="267" r:id="rId12"/>
    <p:sldId id="268" r:id="rId13"/>
    <p:sldId id="269" r:id="rId14"/>
    <p:sldId id="292" r:id="rId15"/>
    <p:sldId id="270" r:id="rId16"/>
    <p:sldId id="297" r:id="rId17"/>
    <p:sldId id="271" r:id="rId18"/>
    <p:sldId id="272" r:id="rId19"/>
    <p:sldId id="273" r:id="rId20"/>
    <p:sldId id="275" r:id="rId21"/>
    <p:sldId id="276" r:id="rId22"/>
    <p:sldId id="278" r:id="rId23"/>
    <p:sldId id="293" r:id="rId24"/>
    <p:sldId id="279" r:id="rId25"/>
    <p:sldId id="299" r:id="rId26"/>
    <p:sldId id="280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427C7-2221-4CC8-92CD-EE1C0996B22F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3822-CF70-426A-BC32-827B28FDC76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9807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Doing phenomenology, when we follow Edmund Husserl as I myself do it, means that we search the constitution process of the object we are affirming that exists. For instance, I say: quantitative research. In this case, we ask: what does it means quantitative? How do we quantify the things? What is a unit? How do we live experiences which originate the sense of unit? How do we proceed in order to get an unity, for instance, the number one? Or we say: qualitative research. We ask, then:  how do we qualify? What do we qualify: the colors of the things or the colors we perceive when we see the thing? 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23822-CF70-426A-BC32-827B28FDC76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802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23822-CF70-426A-BC32-827B28FDC76B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6739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23822-CF70-426A-BC32-827B28FDC76B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885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13A9-7F77-4A9C-AF0B-1B6DA1C64905}" type="datetimeFigureOut">
              <a:rPr lang="pt-BR" smtClean="0"/>
              <a:pPr/>
              <a:t>01/04/2016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0685-F45A-4B89-99E6-84A53A5CD1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509648"/>
            <a:ext cx="9144000" cy="134299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en-US" sz="2700" b="1" dirty="0" smtClean="0"/>
              <a:t> </a:t>
            </a:r>
            <a:r>
              <a:rPr lang="en-US" sz="2700" b="1" dirty="0" err="1" smtClean="0"/>
              <a:t>Reunião</a:t>
            </a:r>
            <a:r>
              <a:rPr lang="en-US" sz="2700" b="1" dirty="0" smtClean="0"/>
              <a:t> de </a:t>
            </a:r>
            <a:r>
              <a:rPr lang="en-US" sz="2700" b="1" dirty="0" err="1" smtClean="0"/>
              <a:t>Estudos</a:t>
            </a:r>
            <a:r>
              <a:rPr lang="en-US" sz="2700" b="1" dirty="0" smtClean="0"/>
              <a:t> – </a:t>
            </a:r>
            <a:r>
              <a:rPr lang="en-US" sz="2700" b="1" dirty="0" err="1" smtClean="0"/>
              <a:t>tema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focado</a:t>
            </a:r>
            <a:r>
              <a:rPr lang="en-US" sz="2700" b="1" smtClean="0"/>
              <a:t/>
            </a:r>
            <a:br>
              <a:rPr lang="en-US" sz="2700" b="1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A </a:t>
            </a:r>
            <a:r>
              <a:rPr lang="en-US" sz="2700" b="1" dirty="0" smtClean="0"/>
              <a:t>PESQUISA </a:t>
            </a:r>
            <a:r>
              <a:rPr lang="en-US" sz="2700" b="1" dirty="0" smtClean="0"/>
              <a:t>QUALITATIVA ASSUMINDO A POSTURA </a:t>
            </a:r>
            <a:r>
              <a:rPr lang="en-US" sz="2700" b="1" dirty="0" smtClean="0"/>
              <a:t>FENOMENOLÓGICA</a:t>
            </a:r>
            <a:r>
              <a:rPr lang="en-US" sz="2700" b="1" smtClean="0"/>
              <a:t/>
            </a:r>
            <a:br>
              <a:rPr lang="en-US" sz="2700" b="1" smtClean="0"/>
            </a:br>
            <a:r>
              <a:rPr lang="en-US" sz="2700" b="1" smtClean="0"/>
              <a:t>YOUTUBE </a:t>
            </a:r>
            <a:r>
              <a:rPr lang="en-US" sz="2700" b="1" dirty="0" smtClean="0"/>
              <a:t>– SE&amp;PQ</a:t>
            </a:r>
            <a:r>
              <a:rPr lang="en-US" sz="2700" b="1" smtClean="0"/>
              <a:t/>
            </a:r>
            <a:br>
              <a:rPr lang="en-US" sz="2700" b="1" smtClean="0"/>
            </a:b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69195" y="5509802"/>
            <a:ext cx="7174805" cy="1348198"/>
          </a:xfrm>
        </p:spPr>
        <p:txBody>
          <a:bodyPr>
            <a:normAutofit fontScale="85000" lnSpcReduction="20000"/>
          </a:bodyPr>
          <a:lstStyle/>
          <a:p>
            <a:r>
              <a:rPr lang="pt-BR" sz="2600" dirty="0" smtClean="0">
                <a:solidFill>
                  <a:schemeClr val="tx1"/>
                </a:solidFill>
              </a:rPr>
              <a:t>Expositora</a:t>
            </a:r>
          </a:p>
          <a:p>
            <a:r>
              <a:rPr lang="pt-BR" sz="2600" dirty="0" err="1" smtClean="0">
                <a:solidFill>
                  <a:schemeClr val="tx1"/>
                </a:solidFill>
              </a:rPr>
              <a:t>Drª</a:t>
            </a:r>
            <a:r>
              <a:rPr lang="pt-BR" sz="2600" dirty="0" smtClean="0">
                <a:solidFill>
                  <a:schemeClr val="tx1"/>
                </a:solidFill>
              </a:rPr>
              <a:t>. Maria Aparecida </a:t>
            </a:r>
            <a:r>
              <a:rPr lang="pt-BR" sz="2600" dirty="0" err="1" smtClean="0">
                <a:solidFill>
                  <a:schemeClr val="tx1"/>
                </a:solidFill>
              </a:rPr>
              <a:t>Viggiani</a:t>
            </a:r>
            <a:r>
              <a:rPr lang="pt-BR" sz="2600" dirty="0" smtClean="0">
                <a:solidFill>
                  <a:schemeClr val="tx1"/>
                </a:solidFill>
              </a:rPr>
              <a:t> Bicudo</a:t>
            </a:r>
          </a:p>
          <a:p>
            <a:pPr algn="r"/>
            <a:endParaRPr lang="pt-BR" sz="2400" dirty="0" smtClean="0">
              <a:solidFill>
                <a:schemeClr val="tx1"/>
              </a:solidFill>
            </a:endParaRPr>
          </a:p>
          <a:p>
            <a:pPr algn="r"/>
            <a:r>
              <a:rPr lang="pt-BR" sz="2400" dirty="0" smtClean="0">
                <a:solidFill>
                  <a:schemeClr val="tx1"/>
                </a:solidFill>
              </a:rPr>
              <a:t>31 de março </a:t>
            </a:r>
            <a:r>
              <a:rPr lang="pt-BR" sz="2400" dirty="0" smtClean="0">
                <a:solidFill>
                  <a:schemeClr val="tx1"/>
                </a:solidFill>
              </a:rPr>
              <a:t>de </a:t>
            </a:r>
            <a:r>
              <a:rPr lang="pt-BR" sz="2400" dirty="0" smtClean="0">
                <a:solidFill>
                  <a:schemeClr val="tx1"/>
                </a:solidFill>
              </a:rPr>
              <a:t>2016</a:t>
            </a:r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2000" b="1" dirty="0" smtClean="0"/>
          </a:p>
          <a:p>
            <a:endParaRPr lang="pt-BR" sz="2000" b="1" dirty="0" smtClean="0"/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0"/>
            <a:ext cx="6894583" cy="311809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372200" y="2808915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Fundada em 1989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FAZENDO PESQUISA: CRITÉRIOS 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6792"/>
            <a:ext cx="9096233" cy="5301208"/>
          </a:xfrm>
        </p:spPr>
        <p:txBody>
          <a:bodyPr>
            <a:normAutofit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Os </a:t>
            </a:r>
            <a:r>
              <a:rPr lang="en-US" b="1" dirty="0" err="1" smtClean="0"/>
              <a:t>critérios</a:t>
            </a:r>
            <a:r>
              <a:rPr lang="en-US" b="1" dirty="0" smtClean="0"/>
              <a:t>, </a:t>
            </a:r>
            <a:r>
              <a:rPr lang="en-US" b="1" dirty="0" err="1" smtClean="0"/>
              <a:t>desse</a:t>
            </a:r>
            <a:r>
              <a:rPr lang="en-US" b="1" dirty="0" smtClean="0"/>
              <a:t> </a:t>
            </a:r>
            <a:r>
              <a:rPr lang="en-US" b="1" dirty="0" err="1" smtClean="0"/>
              <a:t>modo</a:t>
            </a:r>
            <a:r>
              <a:rPr lang="en-US" b="1" dirty="0" smtClean="0"/>
              <a:t>, 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estão</a:t>
            </a:r>
            <a:r>
              <a:rPr lang="en-US" b="1" dirty="0" smtClean="0"/>
              <a:t> </a:t>
            </a:r>
            <a:r>
              <a:rPr lang="en-US" b="1" dirty="0" err="1" smtClean="0"/>
              <a:t>circunscritos</a:t>
            </a:r>
            <a:r>
              <a:rPr lang="en-US" b="1" dirty="0" smtClean="0"/>
              <a:t> </a:t>
            </a:r>
            <a:r>
              <a:rPr lang="en-US" b="1" dirty="0" err="1" smtClean="0"/>
              <a:t>apenas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campo </a:t>
            </a:r>
            <a:r>
              <a:rPr lang="en-US" b="1" dirty="0" err="1" smtClean="0"/>
              <a:t>epistemolólico</a:t>
            </a:r>
            <a:r>
              <a:rPr lang="en-US" b="1" dirty="0" smtClean="0"/>
              <a:t> e </a:t>
            </a:r>
            <a:r>
              <a:rPr lang="en-US" b="1" dirty="0" err="1" smtClean="0"/>
              <a:t>metodológico</a:t>
            </a:r>
            <a:r>
              <a:rPr lang="en-US" b="1" dirty="0" smtClean="0"/>
              <a:t>, </a:t>
            </a:r>
            <a:r>
              <a:rPr lang="en-US" b="1" dirty="0" err="1" smtClean="0"/>
              <a:t>mas</a:t>
            </a:r>
            <a:r>
              <a:rPr lang="en-US" b="1" dirty="0" smtClean="0"/>
              <a:t> </a:t>
            </a:r>
            <a:r>
              <a:rPr lang="en-US" b="1" dirty="0" err="1" smtClean="0"/>
              <a:t>carregam</a:t>
            </a:r>
            <a:r>
              <a:rPr lang="en-US" b="1" dirty="0" smtClean="0"/>
              <a:t> </a:t>
            </a:r>
            <a:r>
              <a:rPr lang="en-US" b="1" dirty="0" err="1" smtClean="0"/>
              <a:t>consigo</a:t>
            </a:r>
            <a:r>
              <a:rPr lang="en-US" b="1" dirty="0" smtClean="0"/>
              <a:t> </a:t>
            </a:r>
            <a:r>
              <a:rPr lang="en-US" b="1" dirty="0" err="1" smtClean="0"/>
              <a:t>visões</a:t>
            </a:r>
            <a:r>
              <a:rPr lang="en-US" b="1" dirty="0" smtClean="0"/>
              <a:t> de </a:t>
            </a:r>
            <a:r>
              <a:rPr lang="en-US" b="1" dirty="0" err="1" smtClean="0"/>
              <a:t>mundo</a:t>
            </a:r>
            <a:r>
              <a:rPr lang="en-US" b="1" dirty="0" smtClean="0"/>
              <a:t> e de </a:t>
            </a:r>
            <a:r>
              <a:rPr lang="en-US" b="1" dirty="0" err="1" smtClean="0"/>
              <a:t>realidade</a:t>
            </a:r>
            <a:r>
              <a:rPr lang="en-US" b="1" dirty="0" smtClean="0"/>
              <a:t> e, </a:t>
            </a:r>
            <a:r>
              <a:rPr lang="en-US" b="1" dirty="0" err="1" smtClean="0"/>
              <a:t>assim</a:t>
            </a:r>
            <a:r>
              <a:rPr lang="en-US" b="1" dirty="0" smtClean="0"/>
              <a:t>, </a:t>
            </a:r>
            <a:r>
              <a:rPr lang="en-US" b="1" dirty="0" err="1" smtClean="0"/>
              <a:t>concepções</a:t>
            </a:r>
            <a:r>
              <a:rPr lang="en-US" b="1" dirty="0" smtClean="0"/>
              <a:t> de </a:t>
            </a:r>
            <a:r>
              <a:rPr lang="en-US" b="1" dirty="0" err="1" smtClean="0"/>
              <a:t>conhecimento</a:t>
            </a:r>
            <a:r>
              <a:rPr lang="en-US" b="1" dirty="0" smtClean="0"/>
              <a:t> e de </a:t>
            </a:r>
            <a:r>
              <a:rPr lang="en-US" b="1" dirty="0" err="1" smtClean="0"/>
              <a:t>realidade</a:t>
            </a:r>
            <a:r>
              <a:rPr lang="en-US" b="1" dirty="0" smtClean="0"/>
              <a:t>. 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FAZENDO PESQUISA: </a:t>
            </a:r>
            <a:r>
              <a:rPr lang="en-US" sz="3200" b="1" dirty="0" smtClean="0"/>
              <a:t>COMO CONCEBER  REALIDADE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Pode</a:t>
            </a:r>
            <a:r>
              <a:rPr lang="en-US" b="1" dirty="0" smtClean="0"/>
              <a:t> ser </a:t>
            </a:r>
            <a:r>
              <a:rPr lang="en-US" b="1" dirty="0" err="1" smtClean="0"/>
              <a:t>concebida</a:t>
            </a:r>
            <a:r>
              <a:rPr lang="en-US" b="1" dirty="0" smtClean="0"/>
              <a:t> de </a:t>
            </a:r>
            <a:r>
              <a:rPr lang="en-US" b="1" dirty="0" err="1" smtClean="0"/>
              <a:t>diferentes</a:t>
            </a:r>
            <a:r>
              <a:rPr lang="en-US" b="1" dirty="0" smtClean="0"/>
              <a:t> </a:t>
            </a:r>
            <a:r>
              <a:rPr lang="en-US" b="1" dirty="0" err="1" smtClean="0"/>
              <a:t>modos</a:t>
            </a:r>
            <a:r>
              <a:rPr lang="en-US" b="1" dirty="0" smtClean="0"/>
              <a:t>, de </a:t>
            </a:r>
            <a:r>
              <a:rPr lang="en-US" b="1" dirty="0" err="1" smtClean="0"/>
              <a:t>acordo</a:t>
            </a:r>
            <a:r>
              <a:rPr lang="en-US" b="1" dirty="0" smtClean="0"/>
              <a:t> com a </a:t>
            </a:r>
            <a:r>
              <a:rPr lang="en-US" b="1" dirty="0" err="1" smtClean="0"/>
              <a:t>posição</a:t>
            </a:r>
            <a:r>
              <a:rPr lang="en-US" b="1" dirty="0" smtClean="0"/>
              <a:t> </a:t>
            </a:r>
            <a:r>
              <a:rPr lang="en-US" b="1" dirty="0" err="1" smtClean="0"/>
              <a:t>assumida</a:t>
            </a:r>
            <a:r>
              <a:rPr lang="en-US" b="1" dirty="0" smtClean="0"/>
              <a:t>.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exemplo</a:t>
            </a:r>
            <a:r>
              <a:rPr lang="en-US" b="1" dirty="0" smtClean="0"/>
              <a:t>:</a:t>
            </a:r>
            <a:endParaRPr lang="pt-BR" b="1" dirty="0"/>
          </a:p>
          <a:p>
            <a:pPr algn="just">
              <a:buNone/>
            </a:pPr>
            <a:r>
              <a:rPr lang="en-US" b="1" dirty="0" smtClean="0"/>
              <a:t>	   	 </a:t>
            </a:r>
          </a:p>
          <a:p>
            <a:pPr algn="just">
              <a:buNone/>
            </a:pPr>
            <a:r>
              <a:rPr lang="en-US" b="1" dirty="0" smtClean="0"/>
              <a:t>		Na </a:t>
            </a:r>
            <a:r>
              <a:rPr lang="en-US" b="1" dirty="0" err="1" smtClean="0"/>
              <a:t>atitude</a:t>
            </a:r>
            <a:r>
              <a:rPr lang="en-US" b="1" dirty="0" smtClean="0"/>
              <a:t> natural: </a:t>
            </a:r>
            <a:r>
              <a:rPr lang="en-US" b="1" dirty="0" err="1" smtClean="0"/>
              <a:t>compreendemos</a:t>
            </a:r>
            <a:r>
              <a:rPr lang="en-US" b="1" dirty="0" smtClean="0"/>
              <a:t>, </a:t>
            </a:r>
            <a:r>
              <a:rPr lang="en-US" b="1" dirty="0" err="1" smtClean="0"/>
              <a:t>por</a:t>
            </a:r>
            <a:r>
              <a:rPr lang="en-US" b="1" dirty="0"/>
              <a:t> </a:t>
            </a:r>
            <a:r>
              <a:rPr lang="en-US" b="1" dirty="0" err="1" smtClean="0"/>
              <a:t>essa</a:t>
            </a:r>
            <a:r>
              <a:rPr lang="en-US" b="1" dirty="0" smtClean="0"/>
              <a:t> 	</a:t>
            </a:r>
            <a:r>
              <a:rPr lang="en-US" b="1" dirty="0" err="1" smtClean="0"/>
              <a:t>atitude</a:t>
            </a:r>
            <a:r>
              <a:rPr lang="en-US" b="1" dirty="0" smtClean="0"/>
              <a:t>, que  o  que  se  </a:t>
            </a:r>
            <a:r>
              <a:rPr lang="en-US" b="1" dirty="0" err="1" smtClean="0"/>
              <a:t>torna</a:t>
            </a:r>
            <a:r>
              <a:rPr lang="en-US" b="1" dirty="0" smtClean="0"/>
              <a:t>  </a:t>
            </a:r>
            <a:r>
              <a:rPr lang="en-US" b="1" dirty="0" err="1" smtClean="0"/>
              <a:t>objeto</a:t>
            </a:r>
            <a:r>
              <a:rPr lang="en-US" b="1" dirty="0" smtClean="0"/>
              <a:t>  para o 	</a:t>
            </a:r>
            <a:r>
              <a:rPr lang="en-US" b="1" dirty="0" err="1" smtClean="0"/>
              <a:t>sujeito</a:t>
            </a:r>
            <a:r>
              <a:rPr lang="en-US" b="1" dirty="0" smtClean="0"/>
              <a:t> é </a:t>
            </a:r>
            <a:r>
              <a:rPr lang="en-US" b="1" dirty="0" err="1" smtClean="0"/>
              <a:t>considerado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sendo</a:t>
            </a:r>
            <a:r>
              <a:rPr lang="en-US" b="1" dirty="0" smtClean="0"/>
              <a:t> </a:t>
            </a:r>
            <a:r>
              <a:rPr lang="en-US" b="1" dirty="0" err="1" smtClean="0"/>
              <a:t>objetivamente</a:t>
            </a:r>
            <a:r>
              <a:rPr lang="en-US" b="1" dirty="0" smtClean="0"/>
              <a:t> 	dado.  </a:t>
            </a:r>
          </a:p>
          <a:p>
            <a:pPr algn="just">
              <a:buNone/>
            </a:pPr>
            <a:r>
              <a:rPr lang="en-US" b="1" dirty="0" smtClean="0"/>
              <a:t>         </a:t>
            </a:r>
          </a:p>
          <a:p>
            <a:pPr algn="just">
              <a:buNone/>
            </a:pPr>
            <a:r>
              <a:rPr lang="en-US" b="1" dirty="0" smtClean="0"/>
              <a:t>  		Na </a:t>
            </a:r>
            <a:r>
              <a:rPr lang="en-US" b="1" dirty="0" err="1" smtClean="0"/>
              <a:t>atitude</a:t>
            </a:r>
            <a:r>
              <a:rPr lang="en-US" b="1" dirty="0" smtClean="0"/>
              <a:t> </a:t>
            </a:r>
            <a:r>
              <a:rPr lang="en-US" b="1" dirty="0" err="1" smtClean="0"/>
              <a:t>fenomenológia</a:t>
            </a:r>
            <a:r>
              <a:rPr lang="en-US" b="1" dirty="0" smtClean="0"/>
              <a:t>, </a:t>
            </a:r>
            <a:r>
              <a:rPr lang="en-US" b="1" dirty="0" err="1" smtClean="0"/>
              <a:t>compreendemos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	o </a:t>
            </a:r>
            <a:r>
              <a:rPr lang="en-US" b="1" dirty="0" err="1" smtClean="0"/>
              <a:t>objeto</a:t>
            </a:r>
            <a:r>
              <a:rPr lang="en-US" b="1" dirty="0" smtClean="0"/>
              <a:t> </a:t>
            </a:r>
            <a:r>
              <a:rPr lang="en-US" b="1" dirty="0" err="1" smtClean="0"/>
              <a:t>não</a:t>
            </a:r>
            <a:r>
              <a:rPr lang="en-US" b="1" dirty="0" smtClean="0"/>
              <a:t> é </a:t>
            </a:r>
            <a:r>
              <a:rPr lang="en-US" b="1" dirty="0" err="1" smtClean="0"/>
              <a:t>tomado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sendo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	</a:t>
            </a:r>
            <a:r>
              <a:rPr lang="en-US" b="1" dirty="0" err="1" smtClean="0"/>
              <a:t>objetivamente</a:t>
            </a:r>
            <a:r>
              <a:rPr lang="en-US" b="1" dirty="0" smtClean="0"/>
              <a:t> dado, </a:t>
            </a:r>
            <a:r>
              <a:rPr lang="en-US" b="1" dirty="0" err="1" smtClean="0"/>
              <a:t>mas</a:t>
            </a:r>
            <a:r>
              <a:rPr lang="en-US" b="1" dirty="0" smtClean="0"/>
              <a:t> é </a:t>
            </a:r>
            <a:r>
              <a:rPr lang="en-US" b="1" dirty="0" err="1" smtClean="0"/>
              <a:t>constituído</a:t>
            </a:r>
            <a:r>
              <a:rPr lang="en-US" b="1" dirty="0" smtClean="0"/>
              <a:t> </a:t>
            </a:r>
            <a:r>
              <a:rPr lang="en-US" b="1" dirty="0" err="1" smtClean="0"/>
              <a:t>pelo</a:t>
            </a:r>
            <a:r>
              <a:rPr lang="en-US" b="1" dirty="0" smtClean="0"/>
              <a:t> 	</a:t>
            </a:r>
            <a:r>
              <a:rPr lang="en-US" b="1" dirty="0" err="1" smtClean="0"/>
              <a:t>sujeito</a:t>
            </a:r>
            <a:r>
              <a:rPr lang="en-US" b="1" dirty="0" smtClean="0"/>
              <a:t> 	</a:t>
            </a:r>
            <a:r>
              <a:rPr lang="en-US" b="1" dirty="0" err="1" smtClean="0"/>
              <a:t>na</a:t>
            </a:r>
            <a:r>
              <a:rPr lang="en-US" b="1" dirty="0" smtClean="0"/>
              <a:t>  </a:t>
            </a:r>
            <a:r>
              <a:rPr lang="en-US" b="1" dirty="0" err="1" smtClean="0"/>
              <a:t>intersubjetividade</a:t>
            </a:r>
            <a:r>
              <a:rPr lang="en-US" b="1" dirty="0" smtClean="0"/>
              <a:t> </a:t>
            </a:r>
            <a:r>
              <a:rPr lang="en-US" b="1" dirty="0" err="1" smtClean="0"/>
              <a:t>vivida</a:t>
            </a:r>
            <a:r>
              <a:rPr lang="en-US" b="1" dirty="0" smtClean="0"/>
              <a:t> no </a:t>
            </a:r>
            <a:r>
              <a:rPr lang="en-US" b="1" dirty="0" smtClean="0"/>
              <a:t>	</a:t>
            </a:r>
            <a:r>
              <a:rPr lang="en-US" b="1" dirty="0" err="1" smtClean="0"/>
              <a:t>mundo-vida</a:t>
            </a:r>
            <a:r>
              <a:rPr lang="en-US" b="1" dirty="0" smtClean="0"/>
              <a:t>.</a:t>
            </a:r>
            <a:endParaRPr lang="pt-BR" b="1" dirty="0"/>
          </a:p>
        </p:txBody>
      </p:sp>
      <p:sp>
        <p:nvSpPr>
          <p:cNvPr id="4" name="Arco 3"/>
          <p:cNvSpPr/>
          <p:nvPr/>
        </p:nvSpPr>
        <p:spPr>
          <a:xfrm>
            <a:off x="4526281" y="1417638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41"/>
            <a:ext cx="9144000" cy="1143000"/>
          </a:xfrm>
        </p:spPr>
        <p:txBody>
          <a:bodyPr>
            <a:normAutofit/>
          </a:bodyPr>
          <a:lstStyle/>
          <a:p>
            <a:r>
              <a:rPr lang="pt-BR" sz="3400" b="1" dirty="0" smtClean="0"/>
              <a:t>FAZENDO PESQUISA: </a:t>
            </a:r>
            <a:r>
              <a:rPr lang="en-US" sz="3400" b="1" dirty="0" smtClean="0"/>
              <a:t>ATITUDE FENOMENOLÓGICA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4287" y="1340768"/>
            <a:ext cx="9144000" cy="52578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Nessa </a:t>
            </a:r>
            <a:r>
              <a:rPr lang="en-US" sz="2400" b="1" dirty="0" err="1" smtClean="0"/>
              <a:t>atitude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objeto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não</a:t>
            </a:r>
            <a:r>
              <a:rPr lang="en-US" sz="2400" b="1" dirty="0" smtClean="0"/>
              <a:t> é </a:t>
            </a:r>
            <a:r>
              <a:rPr lang="en-US" sz="2400" b="1" dirty="0" err="1" smtClean="0"/>
              <a:t>tomado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uma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vez</a:t>
            </a:r>
            <a:r>
              <a:rPr lang="en-US" sz="2400" b="1" dirty="0" smtClean="0"/>
              <a:t> que </a:t>
            </a:r>
            <a:r>
              <a:rPr lang="en-US" sz="2400" b="1" dirty="0" err="1" smtClean="0"/>
              <a:t>não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além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sua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manifestação</a:t>
            </a:r>
            <a:r>
              <a:rPr lang="en-US" sz="2400" b="1" dirty="0" smtClean="0"/>
              <a:t>, é dado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percepção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abraçado</a:t>
            </a:r>
            <a:r>
              <a:rPr lang="en-US" sz="2400" b="1" dirty="0" smtClean="0"/>
              <a:t> pela </a:t>
            </a:r>
            <a:r>
              <a:rPr lang="en-US" sz="2400" b="1" dirty="0" err="1" smtClean="0"/>
              <a:t>consciência</a:t>
            </a:r>
            <a:r>
              <a:rPr lang="en-US" sz="2400" b="1" dirty="0" smtClean="0"/>
              <a:t>.  </a:t>
            </a:r>
          </a:p>
          <a:p>
            <a:pPr algn="just"/>
            <a:r>
              <a:rPr lang="en-US" sz="2400" b="1" dirty="0" smtClean="0"/>
              <a:t> </a:t>
            </a:r>
            <a:r>
              <a:rPr lang="en-US" sz="2400" b="1" dirty="0" err="1" smtClean="0"/>
              <a:t>Consciência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não</a:t>
            </a:r>
            <a:r>
              <a:rPr lang="en-US" sz="2400" b="1" dirty="0" smtClean="0"/>
              <a:t> é </a:t>
            </a:r>
            <a:r>
              <a:rPr lang="en-US" sz="2400" b="1" dirty="0" err="1" smtClean="0"/>
              <a:t>uma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ou</a:t>
            </a:r>
            <a:r>
              <a:rPr lang="en-US" sz="2400" b="1" dirty="0" smtClean="0"/>
              <a:t> um </a:t>
            </a:r>
            <a:r>
              <a:rPr lang="en-US" sz="2400" b="1" dirty="0" err="1" smtClean="0"/>
              <a:t>objeto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tomado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modo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naturalizado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mas</a:t>
            </a:r>
            <a:r>
              <a:rPr lang="en-US" sz="2400" b="1" dirty="0" smtClean="0"/>
              <a:t> é um </a:t>
            </a:r>
            <a:r>
              <a:rPr lang="en-US" sz="2400" b="1" dirty="0" err="1" smtClean="0"/>
              <a:t>todo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absoluto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tudo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abarca</a:t>
            </a:r>
            <a:r>
              <a:rPr lang="en-US" sz="2400" b="1" dirty="0" smtClean="0"/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/>
              <a:t>Todo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/>
              <a:t>absoluto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pois</a:t>
            </a:r>
            <a:r>
              <a:rPr lang="en-US" sz="2400" b="1" dirty="0" smtClean="0"/>
              <a:t> é um </a:t>
            </a:r>
            <a:r>
              <a:rPr lang="en-US" sz="2400" b="1" dirty="0" err="1" smtClean="0"/>
              <a:t>movimento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estender</a:t>
            </a:r>
            <a:r>
              <a:rPr lang="en-US" sz="2400" b="1" dirty="0" smtClean="0"/>
              <a:t>-se a …</a:t>
            </a:r>
            <a:r>
              <a:rPr lang="en-US" sz="2400" b="1" dirty="0" err="1" smtClean="0"/>
              <a:t>elaçando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percebido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trazendo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. </a:t>
            </a:r>
            <a:endParaRPr lang="en-US" sz="2400" b="1" dirty="0" smtClean="0"/>
          </a:p>
          <a:p>
            <a:pPr algn="just"/>
            <a:r>
              <a:rPr lang="en-US" sz="2400" b="1" dirty="0" smtClean="0"/>
              <a:t>Antes de </a:t>
            </a:r>
            <a:r>
              <a:rPr lang="en-US" sz="2400" b="1" dirty="0" err="1" smtClean="0"/>
              <a:t>expor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modo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compreendê</a:t>
            </a:r>
            <a:r>
              <a:rPr lang="en-US" sz="2400" b="1" dirty="0" smtClean="0"/>
              <a:t>-la </a:t>
            </a:r>
            <a:r>
              <a:rPr lang="en-US" sz="2400" b="1" dirty="0" err="1" smtClean="0"/>
              <a:t>fenomenologicamente</a:t>
            </a:r>
            <a:r>
              <a:rPr lang="en-US" sz="2400" b="1" dirty="0" smtClean="0"/>
              <a:t>, é </a:t>
            </a:r>
            <a:r>
              <a:rPr lang="en-US" sz="2400" b="1" dirty="0" err="1" smtClean="0"/>
              <a:t>importante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dizer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abarca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também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próprio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movimento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estender</a:t>
            </a:r>
            <a:r>
              <a:rPr lang="en-US" sz="2400" b="1" dirty="0" smtClean="0"/>
              <a:t>-se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algo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pois</a:t>
            </a:r>
            <a:r>
              <a:rPr lang="en-US" sz="2400" b="1" dirty="0" smtClean="0"/>
              <a:t> é </a:t>
            </a:r>
            <a:r>
              <a:rPr lang="en-US" sz="2400" b="1" dirty="0" err="1" smtClean="0"/>
              <a:t>compreendida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intencionalidade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significa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direção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estender</a:t>
            </a:r>
            <a:r>
              <a:rPr lang="en-US" sz="2400" b="1" dirty="0" smtClean="0"/>
              <a:t>-se, tender a, </a:t>
            </a:r>
            <a:r>
              <a:rPr lang="en-US" sz="2400" b="1" dirty="0" err="1" smtClean="0"/>
              <a:t>abrir</a:t>
            </a:r>
            <a:r>
              <a:rPr lang="en-US" sz="2400" b="1" dirty="0" smtClean="0"/>
              <a:t>-se, </a:t>
            </a:r>
            <a:r>
              <a:rPr lang="en-US" sz="2400" b="1" dirty="0" err="1" smtClean="0"/>
              <a:t>tornar</a:t>
            </a:r>
            <a:r>
              <a:rPr lang="en-US" sz="2400" b="1" dirty="0" smtClean="0"/>
              <a:t>-se </a:t>
            </a:r>
            <a:r>
              <a:rPr lang="en-US" sz="2400" b="1" dirty="0" err="1" smtClean="0"/>
              <a:t>atento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dar</a:t>
            </a:r>
            <a:r>
              <a:rPr lang="en-US" sz="2400" b="1" dirty="0" smtClean="0"/>
              <a:t>-se </a:t>
            </a:r>
            <a:r>
              <a:rPr lang="en-US" sz="2400" b="1" dirty="0" err="1" smtClean="0"/>
              <a:t>conta</a:t>
            </a:r>
            <a:r>
              <a:rPr lang="en-US" sz="2400" b="1" dirty="0" smtClean="0"/>
              <a:t> de…</a:t>
            </a:r>
            <a:endParaRPr lang="pt-BR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3800" b="1" dirty="0" smtClean="0"/>
              <a:t>FAZENDO PESQUISA: </a:t>
            </a:r>
            <a:r>
              <a:rPr lang="en-US" sz="3800" b="1" dirty="0" smtClean="0"/>
              <a:t>ATITUDE FENOMENOLÓGICA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algn="just"/>
            <a:endParaRPr lang="en-US" sz="2800" b="1" dirty="0" smtClean="0"/>
          </a:p>
          <a:p>
            <a:pPr algn="just"/>
            <a:r>
              <a:rPr lang="en-US" sz="2800" b="1" dirty="0" err="1" smtClean="0"/>
              <a:t>Expondo</a:t>
            </a:r>
            <a:r>
              <a:rPr lang="en-US" sz="2800" b="1" dirty="0" smtClean="0"/>
              <a:t> ideias </a:t>
            </a:r>
            <a:r>
              <a:rPr lang="en-US" sz="2800" b="1" dirty="0" err="1" smtClean="0"/>
              <a:t>chaves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presentes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constituição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pensar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fenomenológico</a:t>
            </a:r>
            <a:r>
              <a:rPr lang="en-US" sz="2800" b="1" dirty="0" smtClean="0"/>
              <a:t>:  </a:t>
            </a:r>
            <a:r>
              <a:rPr lang="en-US" sz="2800" b="1" dirty="0" err="1" smtClean="0"/>
              <a:t>consciência</a:t>
            </a:r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o </a:t>
            </a:r>
            <a:r>
              <a:rPr lang="en-US" sz="2800" b="1" dirty="0" err="1" smtClean="0"/>
              <a:t>significado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comumente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atribuído</a:t>
            </a:r>
            <a:r>
              <a:rPr lang="en-US" sz="2800" b="1" dirty="0" smtClean="0"/>
              <a:t> à </a:t>
            </a:r>
            <a:r>
              <a:rPr lang="en-US" sz="2800" b="1" dirty="0" err="1" smtClean="0"/>
              <a:t>consciência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dimensão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atitude</a:t>
            </a:r>
            <a:r>
              <a:rPr lang="en-US" sz="2800" b="1" dirty="0" smtClean="0"/>
              <a:t> natural, é o de </a:t>
            </a:r>
            <a:r>
              <a:rPr lang="en-US" sz="2800" b="1" dirty="0" err="1" smtClean="0"/>
              <a:t>coisa</a:t>
            </a:r>
            <a:r>
              <a:rPr lang="en-US" sz="2800" b="1" dirty="0" smtClean="0"/>
              <a:t>, de </a:t>
            </a:r>
            <a:r>
              <a:rPr lang="en-US" sz="2800" b="1" dirty="0" err="1" smtClean="0"/>
              <a:t>objeto</a:t>
            </a:r>
            <a:r>
              <a:rPr lang="en-US" sz="2800" b="1" dirty="0" smtClean="0"/>
              <a:t>, de </a:t>
            </a:r>
            <a:r>
              <a:rPr lang="en-US" sz="2800" b="1" dirty="0" err="1" smtClean="0"/>
              <a:t>recepiente</a:t>
            </a:r>
            <a:r>
              <a:rPr lang="en-US" sz="2800" b="1" dirty="0" smtClean="0"/>
              <a:t>, de </a:t>
            </a:r>
            <a:r>
              <a:rPr lang="en-US" sz="2800" b="1" dirty="0" err="1" smtClean="0"/>
              <a:t>modeladora</a:t>
            </a:r>
            <a:r>
              <a:rPr lang="en-US" sz="2800" b="1" dirty="0" smtClean="0"/>
              <a:t>, de ser parte do </a:t>
            </a:r>
            <a:r>
              <a:rPr lang="en-US" sz="2800" b="1" dirty="0" err="1" smtClean="0"/>
              <a:t>mundo</a:t>
            </a:r>
            <a:r>
              <a:rPr lang="en-US" sz="2800" b="1" dirty="0" smtClean="0"/>
              <a:t> natural.  </a:t>
            </a:r>
          </a:p>
          <a:p>
            <a:pPr algn="just"/>
            <a:endParaRPr lang="pt-BR" sz="2800" b="1" dirty="0"/>
          </a:p>
          <a:p>
            <a:pPr algn="just"/>
            <a:r>
              <a:rPr lang="en-US" sz="2800" b="1" dirty="0"/>
              <a:t> </a:t>
            </a:r>
            <a:r>
              <a:rPr lang="en-US" sz="2800" b="1" dirty="0" smtClean="0"/>
              <a:t>Para a </a:t>
            </a:r>
            <a:r>
              <a:rPr lang="en-US" sz="2800" b="1" dirty="0" err="1" smtClean="0"/>
              <a:t>fenomenologia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consicência</a:t>
            </a:r>
            <a:r>
              <a:rPr lang="en-US" sz="2800" b="1" dirty="0" smtClean="0"/>
              <a:t> é um </a:t>
            </a:r>
            <a:r>
              <a:rPr lang="en-US" sz="2800" b="1" dirty="0" err="1" smtClean="0"/>
              <a:t>conceito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chave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compreendido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intencionalidade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, no </a:t>
            </a:r>
            <a:r>
              <a:rPr lang="en-US" sz="2800" b="1" dirty="0" err="1" smtClean="0"/>
              <a:t>seu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movimento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estender</a:t>
            </a:r>
            <a:r>
              <a:rPr lang="en-US" sz="2800" b="1" dirty="0" smtClean="0"/>
              <a:t>-se a…, </a:t>
            </a:r>
            <a:r>
              <a:rPr lang="en-US" sz="2800" b="1" dirty="0" err="1" smtClean="0"/>
              <a:t>enlaça</a:t>
            </a:r>
            <a:r>
              <a:rPr lang="en-US" sz="2800" b="1" dirty="0" smtClean="0"/>
              <a:t>, </a:t>
            </a:r>
            <a:r>
              <a:rPr lang="en-US" sz="2800" b="1" dirty="0" smtClean="0"/>
              <a:t>no </a:t>
            </a:r>
            <a:r>
              <a:rPr lang="en-US" sz="2800" b="1" dirty="0" err="1" smtClean="0"/>
              <a:t>olhar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atentivo</a:t>
            </a:r>
            <a:r>
              <a:rPr lang="en-US" sz="2800" b="1" dirty="0" smtClean="0"/>
              <a:t>, </a:t>
            </a:r>
            <a:r>
              <a:rPr lang="en-US" sz="2800" b="1" dirty="0" smtClean="0"/>
              <a:t>o </a:t>
            </a:r>
            <a:r>
              <a:rPr lang="en-US" sz="2800" b="1" dirty="0" err="1" smtClean="0"/>
              <a:t>percebido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percepção</a:t>
            </a:r>
            <a:r>
              <a:rPr lang="en-US" sz="2800" b="1" dirty="0" smtClean="0"/>
              <a:t>. </a:t>
            </a:r>
          </a:p>
          <a:p>
            <a:pPr algn="just"/>
            <a:endParaRPr lang="en-US" sz="28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7495"/>
            <a:ext cx="9144000" cy="523050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GB" b="1" dirty="0" smtClean="0"/>
              <a:t>	</a:t>
            </a:r>
            <a:r>
              <a:rPr lang="en-GB" b="1" dirty="0" err="1" smtClean="0"/>
              <a:t>Consciência</a:t>
            </a:r>
            <a:r>
              <a:rPr lang="en-GB" b="1" dirty="0" smtClean="0"/>
              <a:t> </a:t>
            </a:r>
            <a:r>
              <a:rPr lang="en-GB" b="1" dirty="0" smtClean="0"/>
              <a:t>é </a:t>
            </a:r>
            <a:r>
              <a:rPr lang="en-GB" b="1" dirty="0" err="1" smtClean="0"/>
              <a:t>compreendida</a:t>
            </a:r>
            <a:r>
              <a:rPr lang="en-GB" b="1" dirty="0" smtClean="0"/>
              <a:t> </a:t>
            </a:r>
            <a:r>
              <a:rPr lang="en-GB" b="1" dirty="0" err="1" smtClean="0"/>
              <a:t>como</a:t>
            </a:r>
            <a:r>
              <a:rPr lang="en-GB" b="1" dirty="0" smtClean="0"/>
              <a:t> </a:t>
            </a:r>
            <a:r>
              <a:rPr lang="en-GB" b="1" dirty="0" err="1" smtClean="0"/>
              <a:t>convergência</a:t>
            </a:r>
            <a:r>
              <a:rPr lang="en-GB" b="1" dirty="0" smtClean="0"/>
              <a:t> de </a:t>
            </a:r>
            <a:r>
              <a:rPr lang="en-GB" b="1" dirty="0" err="1" smtClean="0"/>
              <a:t>operações</a:t>
            </a:r>
            <a:r>
              <a:rPr lang="en-GB" b="1" dirty="0" smtClean="0"/>
              <a:t> </a:t>
            </a:r>
            <a:r>
              <a:rPr lang="en-GB" b="1" dirty="0" err="1" smtClean="0"/>
              <a:t>sensórias</a:t>
            </a:r>
            <a:r>
              <a:rPr lang="en-GB" b="1" dirty="0" smtClean="0"/>
              <a:t>, </a:t>
            </a:r>
            <a:r>
              <a:rPr lang="en-GB" b="1" dirty="0" err="1" smtClean="0"/>
              <a:t>psíquicas</a:t>
            </a:r>
            <a:r>
              <a:rPr lang="en-GB" b="1" dirty="0" smtClean="0"/>
              <a:t> e </a:t>
            </a:r>
            <a:r>
              <a:rPr lang="en-GB" b="1" dirty="0" err="1" smtClean="0"/>
              <a:t>espirituais</a:t>
            </a:r>
            <a:r>
              <a:rPr lang="en-GB" b="1" dirty="0"/>
              <a:t>;</a:t>
            </a:r>
            <a:r>
              <a:rPr lang="en-GB" b="1" dirty="0" smtClean="0"/>
              <a:t> </a:t>
            </a:r>
          </a:p>
          <a:p>
            <a:pPr algn="just">
              <a:buNone/>
            </a:pPr>
            <a:endParaRPr lang="en-GB" b="1" dirty="0" smtClean="0"/>
          </a:p>
          <a:p>
            <a:pPr algn="just">
              <a:buNone/>
            </a:pPr>
            <a:r>
              <a:rPr lang="en-GB" b="1" dirty="0" smtClean="0"/>
              <a:t>	É um </a:t>
            </a:r>
            <a:r>
              <a:rPr lang="en-GB" b="1" dirty="0" err="1" smtClean="0"/>
              <a:t>movimento</a:t>
            </a:r>
            <a:r>
              <a:rPr lang="en-GB" b="1" dirty="0" smtClean="0"/>
              <a:t> que </a:t>
            </a:r>
            <a:r>
              <a:rPr lang="en-GB" b="1" dirty="0" err="1" smtClean="0"/>
              <a:t>atualiza</a:t>
            </a:r>
            <a:r>
              <a:rPr lang="en-GB" b="1" dirty="0" smtClean="0"/>
              <a:t> e </a:t>
            </a:r>
            <a:r>
              <a:rPr lang="en-GB" b="1" dirty="0" err="1" smtClean="0"/>
              <a:t>carrega</a:t>
            </a:r>
            <a:r>
              <a:rPr lang="en-GB" b="1" dirty="0" smtClean="0"/>
              <a:t> </a:t>
            </a:r>
            <a:r>
              <a:rPr lang="en-GB" b="1" dirty="0" err="1" smtClean="0"/>
              <a:t>consigo</a:t>
            </a:r>
            <a:r>
              <a:rPr lang="en-GB" b="1" dirty="0" smtClean="0"/>
              <a:t> </a:t>
            </a:r>
            <a:r>
              <a:rPr lang="en-GB" b="1" dirty="0" err="1" smtClean="0"/>
              <a:t>os</a:t>
            </a:r>
            <a:r>
              <a:rPr lang="en-GB" b="1" dirty="0" smtClean="0"/>
              <a:t> </a:t>
            </a:r>
            <a:r>
              <a:rPr lang="en-GB" b="1" dirty="0" err="1" smtClean="0"/>
              <a:t>atos</a:t>
            </a:r>
            <a:r>
              <a:rPr lang="en-GB" b="1" dirty="0" smtClean="0"/>
              <a:t>, </a:t>
            </a:r>
            <a:r>
              <a:rPr lang="en-GB" b="1" dirty="0" err="1" smtClean="0"/>
              <a:t>articulando</a:t>
            </a:r>
            <a:r>
              <a:rPr lang="en-GB" b="1" dirty="0" smtClean="0"/>
              <a:t> </a:t>
            </a:r>
            <a:r>
              <a:rPr lang="en-GB" b="1" dirty="0" err="1" smtClean="0"/>
              <a:t>seus</a:t>
            </a:r>
            <a:r>
              <a:rPr lang="en-GB" b="1" dirty="0" smtClean="0"/>
              <a:t> </a:t>
            </a:r>
            <a:r>
              <a:rPr lang="en-GB" b="1" dirty="0" err="1" smtClean="0"/>
              <a:t>sentidos</a:t>
            </a:r>
            <a:r>
              <a:rPr lang="en-GB" b="1" dirty="0" smtClean="0"/>
              <a:t> </a:t>
            </a:r>
            <a:r>
              <a:rPr lang="en-GB" b="1" dirty="0" err="1" smtClean="0"/>
              <a:t>em</a:t>
            </a:r>
            <a:r>
              <a:rPr lang="en-GB" b="1" dirty="0" smtClean="0"/>
              <a:t> </a:t>
            </a:r>
            <a:r>
              <a:rPr lang="en-GB" b="1" dirty="0" err="1" smtClean="0"/>
              <a:t>palavras</a:t>
            </a:r>
            <a:r>
              <a:rPr lang="en-GB" b="1" dirty="0" smtClean="0"/>
              <a:t>, </a:t>
            </a:r>
            <a:r>
              <a:rPr lang="en-GB" b="1" dirty="0" err="1" smtClean="0"/>
              <a:t>produzindo</a:t>
            </a:r>
            <a:r>
              <a:rPr lang="en-GB" b="1" dirty="0" smtClean="0"/>
              <a:t> </a:t>
            </a:r>
            <a:r>
              <a:rPr lang="en-GB" b="1" dirty="0" err="1" smtClean="0"/>
              <a:t>significados</a:t>
            </a:r>
            <a:r>
              <a:rPr lang="en-GB" b="1" dirty="0" smtClean="0"/>
              <a:t> e </a:t>
            </a:r>
            <a:r>
              <a:rPr lang="en-GB" b="1" dirty="0" err="1" smtClean="0"/>
              <a:t>possibilidades</a:t>
            </a:r>
            <a:r>
              <a:rPr lang="en-GB" b="1" dirty="0" smtClean="0"/>
              <a:t> de </a:t>
            </a:r>
            <a:r>
              <a:rPr lang="en-GB" b="1" dirty="0" err="1" smtClean="0"/>
              <a:t>expressão</a:t>
            </a:r>
            <a:r>
              <a:rPr lang="en-GB" b="1" dirty="0" smtClean="0"/>
              <a:t>;</a:t>
            </a:r>
          </a:p>
          <a:p>
            <a:pPr algn="just">
              <a:buNone/>
            </a:pPr>
            <a:endParaRPr lang="en-GB" b="1" dirty="0" smtClean="0"/>
          </a:p>
          <a:p>
            <a:pPr algn="just">
              <a:buNone/>
            </a:pPr>
            <a:r>
              <a:rPr lang="en-GB" b="1" dirty="0" smtClean="0"/>
              <a:t>	</a:t>
            </a:r>
            <a:r>
              <a:rPr lang="en-GB" b="1" dirty="0" err="1" smtClean="0"/>
              <a:t>Carrega</a:t>
            </a:r>
            <a:r>
              <a:rPr lang="en-GB" b="1" dirty="0" smtClean="0"/>
              <a:t> </a:t>
            </a:r>
            <a:r>
              <a:rPr lang="en-GB" b="1" dirty="0" err="1" smtClean="0"/>
              <a:t>consigo</a:t>
            </a:r>
            <a:r>
              <a:rPr lang="en-GB" b="1" dirty="0" smtClean="0"/>
              <a:t>, </a:t>
            </a:r>
            <a:r>
              <a:rPr lang="en-GB" b="1" dirty="0" err="1" smtClean="0"/>
              <a:t>ainda</a:t>
            </a:r>
            <a:r>
              <a:rPr lang="en-GB" b="1" dirty="0" smtClean="0"/>
              <a:t>, o </a:t>
            </a:r>
            <a:r>
              <a:rPr lang="en-GB" b="1" dirty="0" err="1" smtClean="0"/>
              <a:t>processo</a:t>
            </a:r>
            <a:r>
              <a:rPr lang="en-GB" b="1" dirty="0" smtClean="0"/>
              <a:t> </a:t>
            </a:r>
            <a:r>
              <a:rPr lang="en-GB" b="1" dirty="0" err="1" smtClean="0"/>
              <a:t>reflexivo</a:t>
            </a:r>
            <a:r>
              <a:rPr lang="en-GB" b="1" dirty="0" smtClean="0"/>
              <a:t>, </a:t>
            </a:r>
            <a:r>
              <a:rPr lang="en-GB" b="1" dirty="0" err="1" smtClean="0"/>
              <a:t>que</a:t>
            </a:r>
            <a:r>
              <a:rPr lang="en-GB" b="1" dirty="0" smtClean="0"/>
              <a:t> é o de </a:t>
            </a:r>
            <a:r>
              <a:rPr lang="en-GB" b="1" dirty="0" err="1" smtClean="0"/>
              <a:t>voltar</a:t>
            </a:r>
            <a:r>
              <a:rPr lang="en-GB" b="1" dirty="0" smtClean="0"/>
              <a:t>-se </a:t>
            </a:r>
            <a:r>
              <a:rPr lang="en-GB" b="1" dirty="0" err="1" smtClean="0"/>
              <a:t>sobre</a:t>
            </a:r>
            <a:r>
              <a:rPr lang="en-GB" b="1" dirty="0" smtClean="0"/>
              <a:t> </a:t>
            </a:r>
            <a:r>
              <a:rPr lang="en-GB" b="1" dirty="0" err="1" smtClean="0"/>
              <a:t>si</a:t>
            </a:r>
            <a:r>
              <a:rPr lang="en-GB" b="1" dirty="0" smtClean="0"/>
              <a:t> e </a:t>
            </a:r>
            <a:r>
              <a:rPr lang="en-GB" b="1" dirty="0" err="1" smtClean="0"/>
              <a:t>seus</a:t>
            </a:r>
            <a:r>
              <a:rPr lang="en-GB" b="1" dirty="0" smtClean="0"/>
              <a:t> </a:t>
            </a:r>
            <a:r>
              <a:rPr lang="en-GB" b="1" dirty="0" err="1" smtClean="0"/>
              <a:t>atos</a:t>
            </a:r>
            <a:r>
              <a:rPr lang="en-GB" b="1" dirty="0" smtClean="0"/>
              <a:t>, </a:t>
            </a:r>
            <a:r>
              <a:rPr lang="en-GB" b="1" dirty="0" err="1" smtClean="0"/>
              <a:t>permitindo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deles a </a:t>
            </a:r>
            <a:r>
              <a:rPr lang="en-GB" b="1" dirty="0" err="1" smtClean="0"/>
              <a:t>pessoa</a:t>
            </a:r>
            <a:r>
              <a:rPr lang="en-GB" b="1" dirty="0" smtClean="0"/>
              <a:t> se </a:t>
            </a:r>
            <a:r>
              <a:rPr lang="en-GB" b="1" dirty="0" err="1" smtClean="0"/>
              <a:t>dê</a:t>
            </a:r>
            <a:r>
              <a:rPr lang="en-GB" b="1" dirty="0" smtClean="0"/>
              <a:t>  </a:t>
            </a:r>
            <a:r>
              <a:rPr lang="en-GB" b="1" dirty="0" err="1" smtClean="0"/>
              <a:t>conta</a:t>
            </a:r>
            <a:r>
              <a:rPr lang="en-GB" b="1" dirty="0" smtClean="0"/>
              <a:t>.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6000" b="1" dirty="0" smtClean="0"/>
              <a:t>FAZENDO PESQUISA: </a:t>
            </a:r>
            <a:r>
              <a:rPr lang="en-US" sz="6000" b="1" dirty="0" smtClean="0"/>
              <a:t>ATITUDE FENOMENOLÓGICA</a:t>
            </a:r>
            <a:endParaRPr lang="pt-BR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FAZENDO PESQUISA: </a:t>
            </a:r>
            <a:r>
              <a:rPr lang="en-US" sz="3200" b="1" dirty="0" smtClean="0"/>
              <a:t>ATITUDE FENOMENOLÓGICA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just"/>
            <a:r>
              <a:rPr lang="en-US" b="1" dirty="0" err="1" smtClean="0"/>
              <a:t>Buscando</a:t>
            </a:r>
            <a:r>
              <a:rPr lang="en-US" b="1" dirty="0" smtClean="0"/>
              <a:t> </a:t>
            </a:r>
            <a:r>
              <a:rPr lang="en-US" b="1" dirty="0" err="1" smtClean="0"/>
              <a:t>conhecer</a:t>
            </a:r>
            <a:r>
              <a:rPr lang="en-US" b="1" dirty="0" smtClean="0"/>
              <a:t> a </a:t>
            </a:r>
            <a:r>
              <a:rPr lang="en-US" b="1" dirty="0" err="1" smtClean="0"/>
              <a:t>realidade</a:t>
            </a:r>
            <a:r>
              <a:rPr lang="en-US" b="1" dirty="0" smtClean="0"/>
              <a:t>, </a:t>
            </a:r>
            <a:r>
              <a:rPr lang="en-US" b="1" dirty="0" err="1" smtClean="0"/>
              <a:t>entendida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o </a:t>
            </a:r>
            <a:r>
              <a:rPr lang="en-US" b="1" dirty="0" err="1" smtClean="0"/>
              <a:t>modo</a:t>
            </a:r>
            <a:r>
              <a:rPr lang="en-US" b="1" dirty="0" smtClean="0"/>
              <a:t> de ser real, do que </a:t>
            </a:r>
            <a:r>
              <a:rPr lang="en-US" b="1" dirty="0" err="1" smtClean="0"/>
              <a:t>quer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seja</a:t>
            </a:r>
            <a:r>
              <a:rPr lang="en-US" b="1" dirty="0" smtClean="0"/>
              <a:t>.</a:t>
            </a:r>
            <a:endParaRPr lang="en-US" b="1" dirty="0" smtClean="0"/>
          </a:p>
          <a:p>
            <a:pPr algn="just"/>
            <a:endParaRPr lang="en-US" sz="2800" b="1" dirty="0"/>
          </a:p>
          <a:p>
            <a:pPr algn="just"/>
            <a:r>
              <a:rPr lang="en-US" b="1" dirty="0" smtClean="0"/>
              <a:t>A </a:t>
            </a:r>
            <a:r>
              <a:rPr lang="en-US" b="1" dirty="0" err="1" smtClean="0"/>
              <a:t>pesquisa</a:t>
            </a:r>
            <a:r>
              <a:rPr lang="en-US" b="1" dirty="0" smtClean="0"/>
              <a:t> </a:t>
            </a:r>
            <a:r>
              <a:rPr lang="en-US" b="1" dirty="0" err="1" smtClean="0"/>
              <a:t>fenomenológica</a:t>
            </a:r>
            <a:r>
              <a:rPr lang="en-US" b="1" dirty="0" smtClean="0"/>
              <a:t> </a:t>
            </a:r>
            <a:r>
              <a:rPr lang="en-US" b="1" dirty="0" err="1" smtClean="0"/>
              <a:t>investiga</a:t>
            </a:r>
            <a:r>
              <a:rPr lang="en-US" b="1" dirty="0" smtClean="0"/>
              <a:t> as </a:t>
            </a:r>
            <a:r>
              <a:rPr lang="en-US" b="1" dirty="0" err="1" smtClean="0"/>
              <a:t>manifestações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coisa</a:t>
            </a:r>
            <a:r>
              <a:rPr lang="en-US" b="1" dirty="0" smtClean="0"/>
              <a:t> </a:t>
            </a:r>
            <a:r>
              <a:rPr lang="en-US" b="1" dirty="0" err="1" smtClean="0"/>
              <a:t>percebida</a:t>
            </a:r>
            <a:r>
              <a:rPr lang="en-US" b="1" dirty="0" smtClean="0"/>
              <a:t>, 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seja</a:t>
            </a:r>
            <a:r>
              <a:rPr lang="en-US" b="1" dirty="0" smtClean="0"/>
              <a:t>,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coisa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se </a:t>
            </a:r>
            <a:r>
              <a:rPr lang="en-US" b="1" dirty="0" err="1" smtClean="0"/>
              <a:t>manifesta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percepção</a:t>
            </a:r>
            <a:r>
              <a:rPr lang="en-US" b="1" dirty="0" smtClean="0"/>
              <a:t> de </a:t>
            </a:r>
            <a:r>
              <a:rPr lang="en-US" b="1" dirty="0" err="1" smtClean="0"/>
              <a:t>quem</a:t>
            </a:r>
            <a:r>
              <a:rPr lang="en-US" b="1" dirty="0" smtClean="0"/>
              <a:t> </a:t>
            </a:r>
            <a:r>
              <a:rPr lang="en-US" b="1" dirty="0" err="1" smtClean="0"/>
              <a:t>percebe</a:t>
            </a:r>
            <a:r>
              <a:rPr lang="en-US" b="1" dirty="0" smtClean="0"/>
              <a:t> e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expressa</a:t>
            </a:r>
            <a:r>
              <a:rPr lang="en-US" b="1" dirty="0" smtClean="0"/>
              <a:t> o </a:t>
            </a:r>
            <a:r>
              <a:rPr lang="en-US" b="1" dirty="0" err="1" smtClean="0"/>
              <a:t>sentido</a:t>
            </a:r>
            <a:r>
              <a:rPr lang="en-US" b="1" dirty="0" smtClean="0"/>
              <a:t> e o </a:t>
            </a:r>
            <a:r>
              <a:rPr lang="en-US" b="1" dirty="0" err="1" smtClean="0"/>
              <a:t>percebido</a:t>
            </a:r>
            <a:r>
              <a:rPr lang="en-US" b="1" dirty="0" smtClean="0"/>
              <a:t> </a:t>
            </a:r>
            <a:r>
              <a:rPr lang="en-US" b="1" dirty="0" err="1" smtClean="0"/>
              <a:t>pela</a:t>
            </a:r>
            <a:r>
              <a:rPr lang="en-US" b="1" dirty="0" smtClean="0"/>
              <a:t> </a:t>
            </a:r>
            <a:r>
              <a:rPr lang="en-US" b="1" dirty="0" err="1" smtClean="0"/>
              <a:t>linguagem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Perceber</a:t>
            </a:r>
            <a:r>
              <a:rPr lang="en-US" b="1" dirty="0" smtClean="0"/>
              <a:t> é um </a:t>
            </a:r>
            <a:r>
              <a:rPr lang="en-US" b="1" dirty="0" err="1" smtClean="0"/>
              <a:t>ato</a:t>
            </a:r>
            <a:r>
              <a:rPr lang="en-US" b="1" dirty="0" smtClean="0"/>
              <a:t> </a:t>
            </a:r>
            <a:r>
              <a:rPr lang="en-US" b="1" dirty="0" err="1" smtClean="0"/>
              <a:t>atualizado</a:t>
            </a:r>
            <a:r>
              <a:rPr lang="en-US" b="1" dirty="0" smtClean="0"/>
              <a:t> no </a:t>
            </a:r>
            <a:r>
              <a:rPr lang="en-US" b="1" dirty="0" err="1" smtClean="0"/>
              <a:t>presente</a:t>
            </a:r>
            <a:r>
              <a:rPr lang="en-US" b="1" dirty="0" smtClean="0"/>
              <a:t>, no agora, no </a:t>
            </a:r>
            <a:r>
              <a:rPr lang="en-US" b="1" dirty="0" err="1" smtClean="0"/>
              <a:t>instante</a:t>
            </a:r>
            <a:r>
              <a:rPr lang="en-US" b="1" dirty="0" smtClean="0"/>
              <a:t> do </a:t>
            </a:r>
            <a:r>
              <a:rPr lang="en-US" b="1" dirty="0" err="1" smtClean="0"/>
              <a:t>seu</a:t>
            </a:r>
            <a:r>
              <a:rPr lang="en-US" b="1" dirty="0" smtClean="0"/>
              <a:t> </a:t>
            </a:r>
            <a:r>
              <a:rPr lang="en-US" b="1" dirty="0" err="1" smtClean="0"/>
              <a:t>acontecimento</a:t>
            </a:r>
            <a:r>
              <a:rPr lang="en-US" b="1" dirty="0" smtClean="0"/>
              <a:t>. 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podemos</a:t>
            </a:r>
            <a:r>
              <a:rPr lang="en-US" b="1" dirty="0" smtClean="0"/>
              <a:t> </a:t>
            </a:r>
            <a:r>
              <a:rPr lang="en-US" b="1" dirty="0" err="1" smtClean="0"/>
              <a:t>dar-nos</a:t>
            </a:r>
            <a:r>
              <a:rPr lang="en-US" b="1" dirty="0" smtClean="0"/>
              <a:t> </a:t>
            </a:r>
            <a:r>
              <a:rPr lang="en-US" b="1" dirty="0" err="1" smtClean="0"/>
              <a:t>conta</a:t>
            </a:r>
            <a:r>
              <a:rPr lang="en-US" b="1" dirty="0" smtClean="0"/>
              <a:t> </a:t>
            </a:r>
            <a:r>
              <a:rPr lang="en-US" b="1" dirty="0" err="1" smtClean="0"/>
              <a:t>desse</a:t>
            </a:r>
            <a:r>
              <a:rPr lang="en-US" b="1" dirty="0" smtClean="0"/>
              <a:t> </a:t>
            </a:r>
            <a:r>
              <a:rPr lang="en-US" b="1" dirty="0" err="1" smtClean="0"/>
              <a:t>momento</a:t>
            </a:r>
            <a:r>
              <a:rPr lang="en-US" b="1" dirty="0" smtClean="0"/>
              <a:t> no </a:t>
            </a:r>
            <a:r>
              <a:rPr lang="en-US" b="1" dirty="0" err="1" smtClean="0"/>
              <a:t>exato</a:t>
            </a:r>
            <a:r>
              <a:rPr lang="en-US" b="1" dirty="0" smtClean="0"/>
              <a:t> agora de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ocorrência</a:t>
            </a:r>
            <a:r>
              <a:rPr lang="en-US" b="1" dirty="0" smtClean="0"/>
              <a:t>, </a:t>
            </a:r>
            <a:r>
              <a:rPr lang="en-US" b="1" dirty="0" err="1" smtClean="0"/>
              <a:t>mas</a:t>
            </a:r>
            <a:r>
              <a:rPr lang="en-US" b="1" dirty="0" smtClean="0"/>
              <a:t> </a:t>
            </a:r>
            <a:r>
              <a:rPr lang="en-US" b="1" dirty="0" err="1" smtClean="0"/>
              <a:t>tão</a:t>
            </a:r>
            <a:r>
              <a:rPr lang="en-US" b="1" dirty="0" smtClean="0"/>
              <a:t> </a:t>
            </a:r>
            <a:r>
              <a:rPr lang="en-US" b="1" dirty="0" err="1" smtClean="0"/>
              <a:t>somente</a:t>
            </a:r>
            <a:r>
              <a:rPr lang="en-US" b="1" dirty="0" smtClean="0"/>
              <a:t> dele </a:t>
            </a:r>
            <a:r>
              <a:rPr lang="en-US" b="1" dirty="0" err="1" smtClean="0"/>
              <a:t>falar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meio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expressão</a:t>
            </a:r>
            <a:r>
              <a:rPr lang="en-US" b="1" dirty="0" smtClean="0"/>
              <a:t> do </a:t>
            </a:r>
            <a:r>
              <a:rPr lang="en-US" b="1" dirty="0" err="1" smtClean="0"/>
              <a:t>que</a:t>
            </a:r>
            <a:r>
              <a:rPr lang="en-US" b="1" dirty="0" smtClean="0"/>
              <a:t> dele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vem</a:t>
            </a:r>
            <a:r>
              <a:rPr lang="en-US" b="1" dirty="0" smtClean="0"/>
              <a:t> </a:t>
            </a:r>
            <a:r>
              <a:rPr lang="en-US" b="1" dirty="0" err="1" smtClean="0"/>
              <a:t>pela</a:t>
            </a:r>
            <a:r>
              <a:rPr lang="en-US" b="1" dirty="0" smtClean="0"/>
              <a:t> </a:t>
            </a:r>
            <a:r>
              <a:rPr lang="en-US" b="1" dirty="0" err="1" smtClean="0"/>
              <a:t>lembrança</a:t>
            </a:r>
            <a:r>
              <a:rPr lang="en-US" b="1" dirty="0" smtClean="0"/>
              <a:t>.  A </a:t>
            </a:r>
            <a:r>
              <a:rPr lang="en-US" b="1" dirty="0" err="1" smtClean="0"/>
              <a:t>percepção</a:t>
            </a:r>
            <a:r>
              <a:rPr lang="en-US" b="1" dirty="0" smtClean="0"/>
              <a:t> </a:t>
            </a:r>
            <a:r>
              <a:rPr lang="en-US" b="1" dirty="0" err="1" smtClean="0"/>
              <a:t>carrega</a:t>
            </a:r>
            <a:r>
              <a:rPr lang="en-US" b="1" dirty="0" smtClean="0"/>
              <a:t> </a:t>
            </a:r>
            <a:r>
              <a:rPr lang="en-US" b="1" dirty="0" err="1" smtClean="0"/>
              <a:t>consigo</a:t>
            </a:r>
            <a:r>
              <a:rPr lang="en-US" b="1" dirty="0" smtClean="0"/>
              <a:t> </a:t>
            </a:r>
            <a:r>
              <a:rPr lang="en-US" b="1" dirty="0" err="1" smtClean="0"/>
              <a:t>indícios</a:t>
            </a:r>
            <a:r>
              <a:rPr lang="en-US" b="1" dirty="0" smtClean="0"/>
              <a:t> do </a:t>
            </a:r>
            <a:r>
              <a:rPr lang="en-US" b="1" dirty="0" err="1" smtClean="0"/>
              <a:t>percebido</a:t>
            </a:r>
            <a:r>
              <a:rPr lang="en-US" b="1" dirty="0" smtClean="0"/>
              <a:t>, </a:t>
            </a:r>
            <a:r>
              <a:rPr lang="en-US" b="1" dirty="0" err="1" smtClean="0"/>
              <a:t>revelando</a:t>
            </a:r>
            <a:r>
              <a:rPr lang="en-US" b="1" dirty="0" smtClean="0"/>
              <a:t> </a:t>
            </a:r>
            <a:r>
              <a:rPr lang="en-US" b="1" dirty="0" err="1" smtClean="0"/>
              <a:t>perspectivas</a:t>
            </a:r>
            <a:r>
              <a:rPr lang="en-US" b="1" dirty="0" smtClean="0"/>
              <a:t> e </a:t>
            </a:r>
            <a:r>
              <a:rPr lang="en-US" b="1" dirty="0" err="1" smtClean="0"/>
              <a:t>nuanças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realidade</a:t>
            </a:r>
            <a:r>
              <a:rPr lang="en-US" b="1" dirty="0" smtClean="0"/>
              <a:t> </a:t>
            </a:r>
            <a:r>
              <a:rPr lang="en-US" b="1" dirty="0" err="1" smtClean="0"/>
              <a:t>percebida</a:t>
            </a:r>
            <a:r>
              <a:rPr lang="en-US" b="1" dirty="0" smtClean="0"/>
              <a:t>. 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Linguagem</a:t>
            </a:r>
            <a:r>
              <a:rPr lang="en-US" b="1" dirty="0" smtClean="0"/>
              <a:t> é </a:t>
            </a:r>
            <a:r>
              <a:rPr lang="en-US" b="1" dirty="0" err="1" smtClean="0"/>
              <a:t>compreendida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expressão</a:t>
            </a:r>
            <a:r>
              <a:rPr lang="en-US" b="1" dirty="0" smtClean="0"/>
              <a:t> do </a:t>
            </a:r>
            <a:r>
              <a:rPr lang="en-US" b="1" dirty="0" err="1" smtClean="0"/>
              <a:t>percebido</a:t>
            </a:r>
            <a:r>
              <a:rPr lang="en-US" b="1" dirty="0" smtClean="0"/>
              <a:t> e </a:t>
            </a:r>
            <a:r>
              <a:rPr lang="en-US" b="1" dirty="0" err="1" smtClean="0"/>
              <a:t>articulado</a:t>
            </a:r>
            <a:r>
              <a:rPr lang="en-US" b="1" dirty="0" smtClean="0"/>
              <a:t>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atos</a:t>
            </a:r>
            <a:r>
              <a:rPr lang="en-US" b="1" dirty="0" smtClean="0"/>
              <a:t> da </a:t>
            </a:r>
            <a:r>
              <a:rPr lang="en-US" b="1" dirty="0" err="1" smtClean="0"/>
              <a:t>consciência</a:t>
            </a:r>
            <a:r>
              <a:rPr lang="en-US" b="1" dirty="0" smtClean="0"/>
              <a:t> e </a:t>
            </a:r>
            <a:r>
              <a:rPr lang="en-US" b="1" dirty="0" err="1" smtClean="0"/>
              <a:t>ela</a:t>
            </a:r>
            <a:r>
              <a:rPr lang="en-US" b="1" dirty="0" smtClean="0"/>
              <a:t> </a:t>
            </a:r>
            <a:r>
              <a:rPr lang="en-US" b="1" dirty="0" err="1" smtClean="0"/>
              <a:t>ajuda</a:t>
            </a:r>
            <a:r>
              <a:rPr lang="en-US" b="1" dirty="0" smtClean="0"/>
              <a:t> a </a:t>
            </a:r>
            <a:r>
              <a:rPr lang="en-US" b="1" dirty="0" err="1" smtClean="0"/>
              <a:t>organizar</a:t>
            </a:r>
            <a:r>
              <a:rPr lang="en-US" b="1" dirty="0" smtClean="0"/>
              <a:t> o </a:t>
            </a:r>
            <a:r>
              <a:rPr lang="en-US" b="1" dirty="0" err="1" smtClean="0"/>
              <a:t>percebido</a:t>
            </a:r>
            <a:r>
              <a:rPr lang="en-US" b="1" dirty="0" smtClean="0"/>
              <a:t> </a:t>
            </a:r>
            <a:r>
              <a:rPr lang="en-US" b="1" i="1" dirty="0" err="1" smtClean="0"/>
              <a:t>pelo</a:t>
            </a:r>
            <a:r>
              <a:rPr lang="en-US" b="1" dirty="0" smtClean="0"/>
              <a:t> e </a:t>
            </a:r>
            <a:r>
              <a:rPr lang="en-US" b="1" i="1" dirty="0" smtClean="0"/>
              <a:t>para</a:t>
            </a:r>
            <a:r>
              <a:rPr lang="en-US" b="1" dirty="0" smtClean="0"/>
              <a:t> o </a:t>
            </a:r>
            <a:r>
              <a:rPr lang="en-US" b="1" dirty="0" err="1" smtClean="0"/>
              <a:t>sujeito</a:t>
            </a:r>
            <a:r>
              <a:rPr lang="en-US" b="1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 </a:t>
            </a:r>
          </a:p>
          <a:p>
            <a:pPr algn="just"/>
            <a:r>
              <a:rPr lang="en-US" b="1" dirty="0" err="1" smtClean="0"/>
              <a:t>Sentidos</a:t>
            </a:r>
            <a:r>
              <a:rPr lang="en-US" b="1" dirty="0" smtClean="0"/>
              <a:t> e  </a:t>
            </a:r>
            <a:r>
              <a:rPr lang="en-US" b="1" dirty="0" err="1" smtClean="0"/>
              <a:t>significados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dirty="0" err="1" smtClean="0"/>
              <a:t>produzidos</a:t>
            </a:r>
            <a:r>
              <a:rPr lang="en-US" b="1" dirty="0" smtClean="0"/>
              <a:t> </a:t>
            </a:r>
            <a:r>
              <a:rPr lang="en-US" b="1" dirty="0" err="1" smtClean="0"/>
              <a:t>pelo</a:t>
            </a:r>
            <a:r>
              <a:rPr lang="en-US" b="1" dirty="0" smtClean="0"/>
              <a:t> </a:t>
            </a:r>
            <a:r>
              <a:rPr lang="en-US" b="1" dirty="0" err="1" smtClean="0"/>
              <a:t>sujeito</a:t>
            </a:r>
            <a:r>
              <a:rPr lang="en-US" b="1" dirty="0" smtClean="0"/>
              <a:t> e </a:t>
            </a:r>
            <a:r>
              <a:rPr lang="en-US" b="1" dirty="0" err="1" smtClean="0"/>
              <a:t>comunicados</a:t>
            </a:r>
            <a:r>
              <a:rPr lang="en-US" b="1" dirty="0" smtClean="0"/>
              <a:t> </a:t>
            </a:r>
            <a:r>
              <a:rPr lang="en-US" b="1" dirty="0" err="1" smtClean="0"/>
              <a:t>aos</a:t>
            </a:r>
            <a:r>
              <a:rPr lang="en-US" b="1" dirty="0" smtClean="0"/>
              <a:t> outros cossujeitos, </a:t>
            </a:r>
            <a:r>
              <a:rPr lang="en-US" b="1" dirty="0" err="1" smtClean="0"/>
              <a:t>parceiros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membros</a:t>
            </a:r>
            <a:r>
              <a:rPr lang="en-US" b="1" dirty="0" smtClean="0"/>
              <a:t> da </a:t>
            </a:r>
            <a:r>
              <a:rPr lang="en-US" b="1" dirty="0" err="1" smtClean="0"/>
              <a:t>comunidade</a:t>
            </a:r>
            <a:r>
              <a:rPr lang="en-US" b="1" dirty="0" smtClean="0"/>
              <a:t>.  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A </a:t>
            </a:r>
            <a:r>
              <a:rPr lang="en-US" b="1" dirty="0" err="1" smtClean="0"/>
              <a:t>percepção</a:t>
            </a:r>
            <a:r>
              <a:rPr lang="en-US" b="1" dirty="0" smtClean="0"/>
              <a:t> é o </a:t>
            </a:r>
            <a:r>
              <a:rPr lang="en-US" b="1" dirty="0" err="1" smtClean="0"/>
              <a:t>primado</a:t>
            </a:r>
            <a:r>
              <a:rPr lang="en-US" b="1" dirty="0" smtClean="0"/>
              <a:t> do </a:t>
            </a:r>
            <a:r>
              <a:rPr lang="en-US" b="1" dirty="0" err="1" smtClean="0"/>
              <a:t>conhecimento</a:t>
            </a:r>
            <a:r>
              <a:rPr lang="en-US" b="1" dirty="0" smtClean="0"/>
              <a:t>, para a </a:t>
            </a:r>
            <a:r>
              <a:rPr lang="en-US" b="1" dirty="0" err="1" smtClean="0"/>
              <a:t>fenomenologia</a:t>
            </a:r>
            <a:r>
              <a:rPr lang="en-US" b="1" dirty="0" smtClean="0"/>
              <a:t>, e </a:t>
            </a:r>
            <a:r>
              <a:rPr lang="en-US" b="1" dirty="0" err="1" smtClean="0"/>
              <a:t>isso</a:t>
            </a:r>
            <a:r>
              <a:rPr lang="en-US" b="1" dirty="0" smtClean="0"/>
              <a:t> se </a:t>
            </a:r>
            <a:r>
              <a:rPr lang="en-US" b="1" dirty="0" err="1" smtClean="0"/>
              <a:t>compreende</a:t>
            </a:r>
            <a:r>
              <a:rPr lang="en-US" b="1" dirty="0" smtClean="0"/>
              <a:t> </a:t>
            </a:r>
            <a:r>
              <a:rPr lang="en-US" b="1" dirty="0" err="1" smtClean="0"/>
              <a:t>pelo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essa</a:t>
            </a:r>
            <a:r>
              <a:rPr lang="en-US" b="1" dirty="0" smtClean="0"/>
              <a:t> </a:t>
            </a:r>
            <a:r>
              <a:rPr lang="en-US" b="1" dirty="0" err="1" smtClean="0"/>
              <a:t>palavra</a:t>
            </a:r>
            <a:r>
              <a:rPr lang="en-US" b="1" dirty="0" smtClean="0"/>
              <a:t> </a:t>
            </a:r>
            <a:r>
              <a:rPr lang="en-US" b="1" dirty="0" err="1" smtClean="0"/>
              <a:t>diz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É </a:t>
            </a:r>
            <a:r>
              <a:rPr lang="en-US" b="1" dirty="0" err="1" smtClean="0"/>
              <a:t>composta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i="1" dirty="0" err="1" smtClean="0"/>
              <a:t>fenômeno</a:t>
            </a:r>
            <a:r>
              <a:rPr lang="en-US" b="1" dirty="0" smtClean="0"/>
              <a:t> -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diz</a:t>
            </a:r>
            <a:r>
              <a:rPr lang="en-US" b="1" dirty="0" smtClean="0"/>
              <a:t> o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mostra</a:t>
            </a:r>
            <a:r>
              <a:rPr lang="en-US" b="1" dirty="0" smtClean="0"/>
              <a:t>, 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vem</a:t>
            </a:r>
            <a:r>
              <a:rPr lang="en-US" b="1" dirty="0" smtClean="0"/>
              <a:t> à </a:t>
            </a:r>
            <a:r>
              <a:rPr lang="en-US" b="1" dirty="0" err="1" smtClean="0"/>
              <a:t>luz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quem</a:t>
            </a:r>
            <a:r>
              <a:rPr lang="en-US" b="1" dirty="0" smtClean="0"/>
              <a:t> </a:t>
            </a:r>
            <a:r>
              <a:rPr lang="en-US" b="1" dirty="0" err="1" smtClean="0"/>
              <a:t>olha</a:t>
            </a:r>
            <a:r>
              <a:rPr lang="en-US" b="1" dirty="0" smtClean="0"/>
              <a:t> de </a:t>
            </a:r>
            <a:r>
              <a:rPr lang="en-US" b="1" dirty="0" err="1" smtClean="0"/>
              <a:t>modo</a:t>
            </a:r>
            <a:r>
              <a:rPr lang="en-US" b="1" dirty="0" smtClean="0"/>
              <a:t> </a:t>
            </a:r>
            <a:r>
              <a:rPr lang="en-US" b="1" dirty="0" err="1" smtClean="0"/>
              <a:t>atento</a:t>
            </a:r>
            <a:r>
              <a:rPr lang="en-US" b="1" dirty="0" smtClean="0"/>
              <a:t> </a:t>
            </a:r>
            <a:r>
              <a:rPr lang="en-US" b="1" dirty="0" err="1" smtClean="0"/>
              <a:t>isso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mostra</a:t>
            </a:r>
            <a:r>
              <a:rPr lang="en-US" b="1" dirty="0" smtClean="0"/>
              <a:t> – </a:t>
            </a:r>
            <a:r>
              <a:rPr lang="en-US" b="1" dirty="0" err="1" smtClean="0"/>
              <a:t>mais</a:t>
            </a:r>
            <a:r>
              <a:rPr lang="en-US" b="1" dirty="0" smtClean="0"/>
              <a:t> </a:t>
            </a:r>
            <a:r>
              <a:rPr lang="en-US" b="1" i="1" dirty="0" smtClean="0"/>
              <a:t>logos,  </a:t>
            </a:r>
            <a:r>
              <a:rPr lang="en-US" b="1" i="1" dirty="0" err="1" smtClean="0"/>
              <a:t>que</a:t>
            </a:r>
            <a:r>
              <a:rPr lang="en-US" b="1" i="1" dirty="0" smtClean="0"/>
              <a:t> </a:t>
            </a:r>
            <a:r>
              <a:rPr lang="en-US" b="1" i="1" dirty="0" err="1" smtClean="0"/>
              <a:t>diz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reunião</a:t>
            </a:r>
            <a:r>
              <a:rPr lang="en-US" b="1" i="1" dirty="0" smtClean="0"/>
              <a:t>, de </a:t>
            </a:r>
            <a:r>
              <a:rPr lang="en-US" b="1" i="1" dirty="0" err="1" smtClean="0"/>
              <a:t>articulação</a:t>
            </a:r>
            <a:r>
              <a:rPr lang="en-US" b="1" i="1" dirty="0" smtClean="0"/>
              <a:t>, de </a:t>
            </a:r>
            <a:r>
              <a:rPr lang="en-US" b="1" i="1" dirty="0" err="1" smtClean="0"/>
              <a:t>razão</a:t>
            </a:r>
            <a:r>
              <a:rPr lang="en-US" b="1" i="1" dirty="0" smtClean="0"/>
              <a:t>, de </a:t>
            </a:r>
            <a:r>
              <a:rPr lang="en-US" b="1" i="1" dirty="0" err="1" smtClean="0"/>
              <a:t>lógica</a:t>
            </a:r>
            <a:r>
              <a:rPr lang="en-US" b="1" i="1" dirty="0" smtClean="0"/>
              <a:t>. </a:t>
            </a:r>
            <a:endParaRPr lang="pt-BR" b="1" i="1" dirty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Como </a:t>
            </a:r>
            <a:r>
              <a:rPr lang="en-US" b="1" dirty="0" err="1" smtClean="0"/>
              <a:t>dar</a:t>
            </a:r>
            <a:r>
              <a:rPr lang="en-US" b="1" dirty="0" smtClean="0"/>
              <a:t>-se </a:t>
            </a:r>
            <a:r>
              <a:rPr lang="en-US" b="1" dirty="0" err="1" smtClean="0"/>
              <a:t>conta</a:t>
            </a:r>
            <a:r>
              <a:rPr lang="en-US" b="1" dirty="0" smtClean="0"/>
              <a:t> do </a:t>
            </a:r>
            <a:r>
              <a:rPr lang="en-US" b="1" dirty="0" err="1" smtClean="0"/>
              <a:t>percebido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percepção</a:t>
            </a:r>
            <a:r>
              <a:rPr lang="en-US" b="1" dirty="0" smtClean="0"/>
              <a:t>?</a:t>
            </a:r>
            <a:endParaRPr lang="en-US" b="1" dirty="0" smtClean="0"/>
          </a:p>
          <a:p>
            <a:pPr lvl="0"/>
            <a:endParaRPr lang="en-US" b="1" dirty="0" smtClean="0"/>
          </a:p>
          <a:p>
            <a:pPr lvl="0" algn="just">
              <a:buNone/>
            </a:pPr>
            <a:r>
              <a:rPr lang="en-US" b="1" dirty="0" smtClean="0"/>
              <a:t>         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descrição</a:t>
            </a:r>
            <a:r>
              <a:rPr lang="en-US" sz="2800" b="1" i="1" dirty="0" smtClean="0"/>
              <a:t>.</a:t>
            </a:r>
          </a:p>
          <a:p>
            <a:pPr lvl="0" algn="just"/>
            <a:endParaRPr lang="en-US" sz="2800" b="1" i="1" dirty="0" smtClean="0"/>
          </a:p>
          <a:p>
            <a:pPr lvl="0" algn="just">
              <a:buNone/>
            </a:pPr>
            <a:r>
              <a:rPr lang="en-US" sz="2800" b="1" dirty="0" smtClean="0"/>
              <a:t>		</a:t>
            </a:r>
            <a:r>
              <a:rPr lang="en-US" sz="2800" b="1" dirty="0" err="1" smtClean="0"/>
              <a:t>Daí</a:t>
            </a:r>
            <a:r>
              <a:rPr lang="en-US" sz="2800" b="1" dirty="0" smtClean="0"/>
              <a:t> </a:t>
            </a:r>
            <a:r>
              <a:rPr lang="en-US" sz="2800" b="1" dirty="0" smtClean="0"/>
              <a:t>a </a:t>
            </a:r>
            <a:r>
              <a:rPr lang="en-US" sz="2800" b="1" dirty="0" err="1" smtClean="0"/>
              <a:t>importância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descrição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 a </a:t>
            </a:r>
            <a:r>
              <a:rPr lang="en-US" sz="2800" b="1" dirty="0" smtClean="0"/>
              <a:t>	</a:t>
            </a:r>
            <a:r>
              <a:rPr lang="en-US" sz="2800" b="1" dirty="0" err="1" smtClean="0"/>
              <a:t>investigação</a:t>
            </a:r>
            <a:r>
              <a:rPr lang="en-US" sz="2800" b="1" dirty="0" smtClean="0"/>
              <a:t> 	</a:t>
            </a:r>
            <a:r>
              <a:rPr lang="en-US" sz="2800" b="1" dirty="0" err="1" smtClean="0"/>
              <a:t>fenomenológica</a:t>
            </a:r>
            <a:r>
              <a:rPr lang="en-US" sz="2800" b="1" dirty="0" smtClean="0"/>
              <a:t>. </a:t>
            </a:r>
            <a:endParaRPr lang="en-US" sz="2800" b="1" dirty="0" smtClean="0"/>
          </a:p>
          <a:p>
            <a:pPr lvl="0" algn="just">
              <a:buNone/>
            </a:pPr>
            <a:endParaRPr lang="en-US" sz="2800" b="1" dirty="0" smtClean="0"/>
          </a:p>
          <a:p>
            <a:pPr lvl="0" algn="just">
              <a:buNone/>
            </a:pPr>
            <a:r>
              <a:rPr lang="en-US" sz="2800" b="1" dirty="0" smtClean="0"/>
              <a:t>		</a:t>
            </a:r>
            <a:r>
              <a:rPr lang="en-US" sz="2800" b="1" dirty="0" err="1" smtClean="0"/>
              <a:t>Ela</a:t>
            </a:r>
            <a:r>
              <a:rPr lang="en-US" sz="2800" b="1" dirty="0" smtClean="0"/>
              <a:t> </a:t>
            </a:r>
            <a:r>
              <a:rPr lang="en-US" sz="2800" b="1" dirty="0" smtClean="0"/>
              <a:t>é  crucial para </a:t>
            </a:r>
            <a:r>
              <a:rPr lang="en-US" sz="2800" b="1" dirty="0" err="1" smtClean="0"/>
              <a:t>essa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investigação</a:t>
            </a:r>
            <a:r>
              <a:rPr lang="en-US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porque</a:t>
            </a:r>
            <a:r>
              <a:rPr lang="en-US" sz="2800" b="1" dirty="0" smtClean="0"/>
              <a:t> </a:t>
            </a:r>
            <a:r>
              <a:rPr lang="en-US" sz="2800" b="1" dirty="0" smtClean="0"/>
              <a:t>o </a:t>
            </a:r>
            <a:r>
              <a:rPr lang="en-US" sz="2800" b="1" dirty="0" smtClean="0"/>
              <a:t>	</a:t>
            </a:r>
            <a:r>
              <a:rPr lang="en-US" sz="2800" b="1" dirty="0" err="1" smtClean="0"/>
              <a:t>percebido</a:t>
            </a:r>
            <a:r>
              <a:rPr lang="en-US" sz="2800" b="1" dirty="0" smtClean="0"/>
              <a:t> </a:t>
            </a:r>
            <a:r>
              <a:rPr lang="en-US" sz="2800" b="1" dirty="0" smtClean="0"/>
              <a:t>é </a:t>
            </a:r>
            <a:r>
              <a:rPr lang="en-US" sz="2800" b="1" dirty="0" smtClean="0"/>
              <a:t>	</a:t>
            </a:r>
            <a:r>
              <a:rPr lang="en-US" sz="2800" b="1" dirty="0" err="1" smtClean="0"/>
              <a:t>articulado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atos</a:t>
            </a:r>
            <a:r>
              <a:rPr lang="en-US" sz="2800" b="1" dirty="0" smtClean="0"/>
              <a:t> da </a:t>
            </a:r>
            <a:r>
              <a:rPr lang="en-US" sz="2800" b="1" dirty="0" err="1" smtClean="0"/>
              <a:t>conciência</a:t>
            </a:r>
            <a:r>
              <a:rPr lang="en-US" sz="2800" b="1" dirty="0" smtClean="0"/>
              <a:t> </a:t>
            </a:r>
            <a:r>
              <a:rPr lang="en-US" sz="2800" b="1" dirty="0" smtClean="0"/>
              <a:t>	e </a:t>
            </a:r>
            <a:r>
              <a:rPr lang="en-US" sz="2800" b="1" dirty="0" smtClean="0"/>
              <a:t>expresso </a:t>
            </a:r>
            <a:r>
              <a:rPr lang="en-US" sz="2800" b="1" dirty="0" err="1" smtClean="0"/>
              <a:t>pela</a:t>
            </a:r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en-US" sz="2800" b="1" dirty="0" err="1" smtClean="0"/>
              <a:t>linguagem</a:t>
            </a:r>
            <a:r>
              <a:rPr lang="en-US" sz="2800" b="1" dirty="0" smtClean="0"/>
              <a:t>. </a:t>
            </a:r>
            <a:r>
              <a:rPr lang="en-US" sz="2800" b="1" dirty="0" smtClean="0"/>
              <a:t> 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tomada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dado </a:t>
            </a:r>
            <a:r>
              <a:rPr lang="en-US" sz="2800" b="1" dirty="0" err="1" smtClean="0"/>
              <a:t>constituído</a:t>
            </a:r>
            <a:r>
              <a:rPr lang="en-US" sz="2800" b="1" dirty="0" smtClean="0"/>
              <a:t> a ser 	</a:t>
            </a:r>
            <a:r>
              <a:rPr lang="en-US" sz="2800" b="1" dirty="0" err="1" smtClean="0"/>
              <a:t>analisado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interpretado</a:t>
            </a:r>
            <a:r>
              <a:rPr lang="en-US" sz="2800" b="1" dirty="0" smtClean="0"/>
              <a:t>. É </a:t>
            </a:r>
            <a:r>
              <a:rPr lang="en-US" sz="2800" b="1" dirty="0" err="1" smtClean="0"/>
              <a:t>tomada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um </a:t>
            </a:r>
            <a:r>
              <a:rPr lang="en-US" sz="2800" b="1" dirty="0" err="1" smtClean="0"/>
              <a:t>discurso</a:t>
            </a:r>
            <a:r>
              <a:rPr lang="en-US" sz="2800" b="1" dirty="0" smtClean="0"/>
              <a:t>, 	</a:t>
            </a:r>
            <a:r>
              <a:rPr lang="en-US" sz="2800" b="1" dirty="0" err="1" smtClean="0"/>
              <a:t>entendido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um </a:t>
            </a:r>
            <a:r>
              <a:rPr lang="en-US" sz="2800" b="1" dirty="0" err="1" smtClean="0"/>
              <a:t>dizer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inteligível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proferido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pelo</a:t>
            </a:r>
            <a:r>
              <a:rPr lang="en-US" sz="2800" b="1" dirty="0" smtClean="0"/>
              <a:t> 	</a:t>
            </a:r>
            <a:r>
              <a:rPr lang="en-US" sz="2800" b="1" dirty="0" err="1" smtClean="0"/>
              <a:t>sujeito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descreve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vivência</a:t>
            </a:r>
            <a:r>
              <a:rPr lang="en-US" sz="2800" b="1" dirty="0" smtClean="0"/>
              <a:t>.  </a:t>
            </a:r>
            <a:endParaRPr lang="pt-BR" sz="2800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990"/>
            <a:ext cx="9144000" cy="114300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FAZENDO FENOMENOLOGIA: O QUE ISSO SIGNIFICA?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17032"/>
          </a:xfrm>
        </p:spPr>
        <p:txBody>
          <a:bodyPr>
            <a:normAutofit/>
          </a:bodyPr>
          <a:lstStyle/>
          <a:p>
            <a:pPr lvl="0" algn="just"/>
            <a:endParaRPr lang="en-US" sz="3400" b="1" dirty="0" smtClean="0"/>
          </a:p>
          <a:p>
            <a:pPr lvl="0" algn="just"/>
            <a:r>
              <a:rPr lang="en-US" sz="3400" b="1" dirty="0" err="1" smtClean="0"/>
              <a:t>Quando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assumimos</a:t>
            </a:r>
            <a:r>
              <a:rPr lang="en-US" sz="3400" b="1" dirty="0" smtClean="0"/>
              <a:t> o </a:t>
            </a:r>
            <a:r>
              <a:rPr lang="en-US" sz="3400" b="1" dirty="0" err="1" smtClean="0"/>
              <a:t>pensamento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husserliano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trabalhar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fenomenologicamente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significa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que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buscamos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pelo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movimento</a:t>
            </a:r>
            <a:r>
              <a:rPr lang="en-US" sz="3400" b="1" dirty="0" smtClean="0"/>
              <a:t> de  CONSTITUIÇÃO do </a:t>
            </a:r>
            <a:r>
              <a:rPr lang="en-US" sz="3400" b="1" dirty="0" err="1" smtClean="0"/>
              <a:t>objeto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que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estamos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afirmando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que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existe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que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estamos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buscando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compreender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sua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realidade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modo</a:t>
            </a:r>
            <a:r>
              <a:rPr lang="en-US" sz="3400" b="1" dirty="0" smtClean="0"/>
              <a:t> de ser.  </a:t>
            </a:r>
          </a:p>
          <a:p>
            <a:pPr lvl="0"/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Caminhando</a:t>
            </a:r>
            <a:r>
              <a:rPr lang="en-US" b="1" dirty="0" smtClean="0"/>
              <a:t> do </a:t>
            </a:r>
            <a:r>
              <a:rPr lang="en-US" b="1" dirty="0" err="1" smtClean="0"/>
              <a:t>percebido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esfera</a:t>
            </a:r>
            <a:r>
              <a:rPr lang="en-US" b="1" dirty="0" smtClean="0"/>
              <a:t> da </a:t>
            </a:r>
            <a:r>
              <a:rPr lang="en-US" b="1" dirty="0" err="1" smtClean="0"/>
              <a:t>subjetividade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para a </a:t>
            </a:r>
            <a:r>
              <a:rPr lang="en-US" b="1" dirty="0" err="1" smtClean="0"/>
              <a:t>esfera</a:t>
            </a:r>
            <a:r>
              <a:rPr lang="en-US" b="1" dirty="0" smtClean="0"/>
              <a:t> da </a:t>
            </a:r>
            <a:r>
              <a:rPr lang="en-US" b="1" dirty="0" err="1" smtClean="0"/>
              <a:t>intersubjetividade</a:t>
            </a:r>
            <a:r>
              <a:rPr lang="en-US" b="1" dirty="0" smtClean="0"/>
              <a:t> e da </a:t>
            </a:r>
            <a:r>
              <a:rPr lang="en-US" b="1" dirty="0" err="1" smtClean="0"/>
              <a:t>objetividade</a:t>
            </a:r>
            <a:r>
              <a:rPr lang="en-US" b="1" dirty="0" smtClean="0"/>
              <a:t>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A </a:t>
            </a:r>
            <a:r>
              <a:rPr lang="en-US" b="1" dirty="0" err="1" smtClean="0"/>
              <a:t>linguagem</a:t>
            </a:r>
            <a:r>
              <a:rPr lang="en-US" b="1" dirty="0" smtClean="0"/>
              <a:t> </a:t>
            </a:r>
            <a:r>
              <a:rPr lang="en-US" b="1" dirty="0"/>
              <a:t>e</a:t>
            </a:r>
            <a:r>
              <a:rPr lang="en-US" b="1" dirty="0" smtClean="0"/>
              <a:t> o </a:t>
            </a:r>
            <a:r>
              <a:rPr lang="en-US" b="1" dirty="0" err="1" smtClean="0"/>
              <a:t>ato</a:t>
            </a:r>
            <a:r>
              <a:rPr lang="en-US" b="1" dirty="0" smtClean="0"/>
              <a:t> da </a:t>
            </a:r>
            <a:r>
              <a:rPr lang="en-US" b="1" dirty="0" err="1" smtClean="0"/>
              <a:t>intropatia</a:t>
            </a:r>
            <a:r>
              <a:rPr lang="en-US" b="1" dirty="0" smtClean="0"/>
              <a:t> ,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seja</a:t>
            </a:r>
            <a:r>
              <a:rPr lang="en-US" b="1" dirty="0" smtClean="0"/>
              <a:t>, a </a:t>
            </a:r>
            <a:r>
              <a:rPr lang="en-US" b="1" dirty="0" err="1" smtClean="0"/>
              <a:t>percepção</a:t>
            </a:r>
            <a:r>
              <a:rPr lang="en-US" b="1" dirty="0" smtClean="0"/>
              <a:t> do outro </a:t>
            </a:r>
            <a:r>
              <a:rPr lang="en-US" b="1" dirty="0" err="1" smtClean="0"/>
              <a:t>como</a:t>
            </a:r>
            <a:r>
              <a:rPr lang="en-US" b="1" dirty="0" smtClean="0"/>
              <a:t> similar a </a:t>
            </a:r>
            <a:r>
              <a:rPr lang="en-US" b="1" dirty="0" err="1" smtClean="0"/>
              <a:t>mim</a:t>
            </a:r>
            <a:r>
              <a:rPr lang="en-US" b="1" dirty="0" smtClean="0"/>
              <a:t>, </a:t>
            </a:r>
            <a:r>
              <a:rPr lang="en-US" b="1" dirty="0" err="1" smtClean="0"/>
              <a:t>constituem</a:t>
            </a:r>
            <a:r>
              <a:rPr lang="en-US" b="1" dirty="0" smtClean="0"/>
              <a:t> a </a:t>
            </a:r>
            <a:r>
              <a:rPr lang="en-US" b="1" dirty="0" err="1" smtClean="0"/>
              <a:t>esfera</a:t>
            </a:r>
            <a:r>
              <a:rPr lang="en-US" b="1" dirty="0" smtClean="0"/>
              <a:t> da </a:t>
            </a:r>
            <a:r>
              <a:rPr lang="en-US" b="1" dirty="0" err="1" smtClean="0"/>
              <a:t>intersubjetividade</a:t>
            </a:r>
            <a:r>
              <a:rPr lang="en-US" b="1" dirty="0" smtClean="0"/>
              <a:t>. </a:t>
            </a:r>
          </a:p>
          <a:p>
            <a:pPr algn="just"/>
            <a:endParaRPr lang="pt-BR" b="1" dirty="0"/>
          </a:p>
          <a:p>
            <a:pPr algn="just"/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repetição</a:t>
            </a:r>
            <a:r>
              <a:rPr lang="en-US" b="1" dirty="0" smtClean="0"/>
              <a:t> </a:t>
            </a:r>
            <a:r>
              <a:rPr lang="en-US" b="1" dirty="0" err="1" smtClean="0"/>
              <a:t>bem</a:t>
            </a:r>
            <a:r>
              <a:rPr lang="en-US" b="1" dirty="0" smtClean="0"/>
              <a:t> </a:t>
            </a:r>
            <a:r>
              <a:rPr lang="en-US" b="1" dirty="0" err="1" smtClean="0"/>
              <a:t>sucedida</a:t>
            </a:r>
            <a:r>
              <a:rPr lang="en-US" b="1" dirty="0" smtClean="0"/>
              <a:t> de </a:t>
            </a:r>
            <a:r>
              <a:rPr lang="en-US" b="1" dirty="0" err="1" smtClean="0"/>
              <a:t>comunicações</a:t>
            </a:r>
            <a:r>
              <a:rPr lang="en-US" b="1" dirty="0" smtClean="0"/>
              <a:t> </a:t>
            </a:r>
            <a:r>
              <a:rPr lang="en-US" b="1" dirty="0" err="1" smtClean="0"/>
              <a:t>repletas</a:t>
            </a:r>
            <a:r>
              <a:rPr lang="en-US" b="1" dirty="0" smtClean="0"/>
              <a:t> de </a:t>
            </a:r>
            <a:r>
              <a:rPr lang="en-US" b="1" dirty="0" err="1" smtClean="0"/>
              <a:t>sentidos</a:t>
            </a:r>
            <a:r>
              <a:rPr lang="en-US" b="1" dirty="0" smtClean="0"/>
              <a:t> e de </a:t>
            </a:r>
            <a:r>
              <a:rPr lang="en-US" b="1" dirty="0" err="1" smtClean="0"/>
              <a:t>significados</a:t>
            </a:r>
            <a:r>
              <a:rPr lang="en-US" b="1" dirty="0" smtClean="0"/>
              <a:t> entre </a:t>
            </a:r>
            <a:r>
              <a:rPr lang="en-US" b="1" dirty="0" err="1" smtClean="0"/>
              <a:t>pessoas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valem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linguagem</a:t>
            </a:r>
            <a:r>
              <a:rPr lang="en-US" b="1" dirty="0" smtClean="0"/>
              <a:t> </a:t>
            </a:r>
            <a:r>
              <a:rPr lang="en-US" b="1" dirty="0" err="1" smtClean="0"/>
              <a:t>mundana</a:t>
            </a:r>
            <a:r>
              <a:rPr lang="en-US" b="1" dirty="0" smtClean="0"/>
              <a:t>, e </a:t>
            </a:r>
            <a:r>
              <a:rPr lang="en-US" b="1" dirty="0" err="1" smtClean="0"/>
              <a:t>portanto</a:t>
            </a:r>
            <a:r>
              <a:rPr lang="en-US" b="1" dirty="0" smtClean="0"/>
              <a:t> </a:t>
            </a:r>
            <a:r>
              <a:rPr lang="en-US" b="1" dirty="0" err="1" smtClean="0"/>
              <a:t>histórica</a:t>
            </a:r>
            <a:r>
              <a:rPr lang="en-US" b="1" dirty="0" smtClean="0"/>
              <a:t>, </a:t>
            </a:r>
            <a:r>
              <a:rPr lang="en-US" b="1" dirty="0" err="1" smtClean="0"/>
              <a:t>zonas</a:t>
            </a:r>
            <a:r>
              <a:rPr lang="en-US" b="1" dirty="0" smtClean="0"/>
              <a:t> de </a:t>
            </a:r>
            <a:r>
              <a:rPr lang="en-US" b="1" dirty="0" err="1" smtClean="0"/>
              <a:t>objetividade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dirty="0" err="1" smtClean="0"/>
              <a:t>constituídas</a:t>
            </a:r>
            <a:r>
              <a:rPr lang="en-US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59632"/>
            <a:ext cx="9144000" cy="5598368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sz="5500" b="1" dirty="0" smtClean="0"/>
              <a:t>A </a:t>
            </a:r>
            <a:r>
              <a:rPr lang="en-US" sz="5500" b="1" dirty="0" err="1" smtClean="0"/>
              <a:t>visão</a:t>
            </a:r>
            <a:r>
              <a:rPr lang="en-US" sz="5500" b="1" dirty="0" smtClean="0"/>
              <a:t> de </a:t>
            </a:r>
            <a:r>
              <a:rPr lang="en-US" sz="5500" b="1" dirty="0" err="1" smtClean="0"/>
              <a:t>mundo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que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subjaz</a:t>
            </a:r>
            <a:r>
              <a:rPr lang="en-US" sz="5500" b="1" dirty="0" smtClean="0"/>
              <a:t> </a:t>
            </a:r>
            <a:r>
              <a:rPr lang="en-US" sz="5500" b="1" dirty="0" smtClean="0"/>
              <a:t>à </a:t>
            </a:r>
            <a:r>
              <a:rPr lang="en-US" sz="5500" b="1" dirty="0" err="1" smtClean="0"/>
              <a:t>atitude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assumida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pelo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investigador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fenomenólogo</a:t>
            </a:r>
            <a:r>
              <a:rPr lang="en-US" sz="5500" b="1" dirty="0" smtClean="0"/>
              <a:t>:</a:t>
            </a:r>
          </a:p>
          <a:p>
            <a:pPr algn="just"/>
            <a:endParaRPr lang="en-US" sz="5500" b="1" dirty="0" smtClean="0"/>
          </a:p>
          <a:p>
            <a:pPr lvl="1" algn="just"/>
            <a:r>
              <a:rPr lang="en-US" sz="5500" b="1" dirty="0" smtClean="0"/>
              <a:t>O </a:t>
            </a:r>
            <a:r>
              <a:rPr lang="en-US" sz="5500" b="1" dirty="0" err="1" smtClean="0"/>
              <a:t>mundo-vida</a:t>
            </a:r>
            <a:r>
              <a:rPr lang="en-US" sz="5500" b="1" dirty="0" smtClean="0"/>
              <a:t> </a:t>
            </a:r>
            <a:r>
              <a:rPr lang="en-US" sz="5500" b="1" dirty="0" smtClean="0"/>
              <a:t>– </a:t>
            </a:r>
            <a:r>
              <a:rPr lang="en-US" sz="5500" b="1" dirty="0" err="1" smtClean="0"/>
              <a:t>denominado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por</a:t>
            </a:r>
            <a:r>
              <a:rPr lang="en-US" sz="5500" b="1" dirty="0" smtClean="0"/>
              <a:t> Husserl de </a:t>
            </a:r>
            <a:r>
              <a:rPr lang="en-US" sz="5500" b="1" i="1" dirty="0" err="1" smtClean="0"/>
              <a:t>Lebenswelt</a:t>
            </a:r>
            <a:r>
              <a:rPr lang="en-US" sz="5500" b="1" dirty="0" smtClean="0"/>
              <a:t> – </a:t>
            </a:r>
            <a:r>
              <a:rPr lang="en-US" sz="5500" b="1" dirty="0" err="1" smtClean="0"/>
              <a:t>não</a:t>
            </a:r>
            <a:r>
              <a:rPr lang="en-US" sz="5500" b="1" dirty="0" smtClean="0"/>
              <a:t> é dado </a:t>
            </a:r>
            <a:r>
              <a:rPr lang="en-US" sz="5500" b="1" dirty="0" err="1" smtClean="0"/>
              <a:t>em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si</a:t>
            </a:r>
            <a:r>
              <a:rPr lang="en-US" sz="5500" b="1" dirty="0" smtClean="0"/>
              <a:t>, </a:t>
            </a:r>
            <a:r>
              <a:rPr lang="en-US" sz="5500" b="1" dirty="0" err="1" smtClean="0"/>
              <a:t>mas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constituído</a:t>
            </a:r>
            <a:r>
              <a:rPr lang="en-US" sz="5500" b="1" dirty="0" smtClean="0"/>
              <a:t> e </a:t>
            </a:r>
            <a:r>
              <a:rPr lang="en-US" sz="5500" b="1" dirty="0" err="1" smtClean="0"/>
              <a:t>produzido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pelos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sujeitos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engajados</a:t>
            </a:r>
            <a:r>
              <a:rPr lang="en-US" sz="5500" b="1" dirty="0" smtClean="0"/>
              <a:t> e </a:t>
            </a:r>
            <a:r>
              <a:rPr lang="en-US" sz="5500" b="1" dirty="0" err="1" smtClean="0"/>
              <a:t>participantes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em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comunidades</a:t>
            </a:r>
            <a:r>
              <a:rPr lang="en-US" sz="5500" b="1" dirty="0" smtClean="0"/>
              <a:t> e, </a:t>
            </a:r>
            <a:r>
              <a:rPr lang="en-US" sz="5500" b="1" dirty="0" err="1" smtClean="0"/>
              <a:t>portanto</a:t>
            </a:r>
            <a:r>
              <a:rPr lang="en-US" sz="5500" b="1" dirty="0" smtClean="0"/>
              <a:t>, </a:t>
            </a:r>
            <a:r>
              <a:rPr lang="en-US" sz="5500" b="1" dirty="0" err="1" smtClean="0"/>
              <a:t>em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contextos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históricos</a:t>
            </a:r>
            <a:r>
              <a:rPr lang="en-US" sz="5500" b="1" dirty="0" smtClean="0"/>
              <a:t>. </a:t>
            </a:r>
          </a:p>
          <a:p>
            <a:pPr algn="just"/>
            <a:endParaRPr lang="en-US" sz="5500" b="1" dirty="0" smtClean="0"/>
          </a:p>
          <a:p>
            <a:pPr lvl="1" algn="just"/>
            <a:r>
              <a:rPr lang="en-US" sz="5500" b="1" dirty="0" smtClean="0"/>
              <a:t> O </a:t>
            </a:r>
            <a:r>
              <a:rPr lang="en-US" sz="5500" b="1" dirty="0" err="1" smtClean="0"/>
              <a:t>mundo-vida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está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sempre</a:t>
            </a:r>
            <a:r>
              <a:rPr lang="en-US" sz="5500" b="1" dirty="0" smtClean="0"/>
              <a:t> no </a:t>
            </a:r>
            <a:r>
              <a:rPr lang="en-US" sz="5500" b="1" dirty="0" err="1" smtClean="0"/>
              <a:t>movimento</a:t>
            </a:r>
            <a:r>
              <a:rPr lang="en-US" sz="5500" b="1" dirty="0" smtClean="0"/>
              <a:t> de </a:t>
            </a:r>
            <a:r>
              <a:rPr lang="en-US" sz="5500" b="1" dirty="0" err="1" smtClean="0"/>
              <a:t>sua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constituição</a:t>
            </a:r>
            <a:r>
              <a:rPr lang="en-US" sz="5500" b="1" dirty="0" smtClean="0"/>
              <a:t> e do </a:t>
            </a:r>
            <a:r>
              <a:rPr lang="en-US" sz="5500" b="1" dirty="0" err="1" smtClean="0"/>
              <a:t>que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nele</a:t>
            </a:r>
            <a:r>
              <a:rPr lang="en-US" sz="5500" b="1" dirty="0" smtClean="0"/>
              <a:t>  </a:t>
            </a:r>
            <a:r>
              <a:rPr lang="en-US" sz="5500" b="1" dirty="0" err="1" smtClean="0"/>
              <a:t>já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está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tradicionalmente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presente</a:t>
            </a:r>
            <a:r>
              <a:rPr lang="en-US" sz="5500" b="1" dirty="0" smtClean="0"/>
              <a:t>.</a:t>
            </a:r>
          </a:p>
          <a:p>
            <a:pPr algn="just"/>
            <a:endParaRPr lang="en-US" sz="5500" b="1" dirty="0" smtClean="0"/>
          </a:p>
          <a:p>
            <a:pPr lvl="1" algn="just"/>
            <a:r>
              <a:rPr lang="en-US" sz="5500" b="1" dirty="0" err="1" smtClean="0"/>
              <a:t>Desse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modo</a:t>
            </a:r>
            <a:r>
              <a:rPr lang="en-US" sz="5500" b="1" dirty="0" smtClean="0"/>
              <a:t>, </a:t>
            </a:r>
            <a:r>
              <a:rPr lang="en-US" sz="5500" b="1" dirty="0" err="1" smtClean="0"/>
              <a:t>sempre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nos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deparamos</a:t>
            </a:r>
            <a:r>
              <a:rPr lang="en-US" sz="5500" b="1" dirty="0" smtClean="0"/>
              <a:t> com a </a:t>
            </a:r>
            <a:r>
              <a:rPr lang="en-US" sz="5500" b="1" dirty="0" err="1" smtClean="0"/>
              <a:t>impossibilidade</a:t>
            </a:r>
            <a:r>
              <a:rPr lang="en-US" sz="5500" b="1" dirty="0" smtClean="0"/>
              <a:t> de </a:t>
            </a:r>
            <a:r>
              <a:rPr lang="en-US" sz="5500" b="1" dirty="0" err="1" smtClean="0"/>
              <a:t>realizar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investigação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separados</a:t>
            </a:r>
            <a:r>
              <a:rPr lang="en-US" sz="5500" b="1" dirty="0" smtClean="0"/>
              <a:t> do </a:t>
            </a:r>
            <a:r>
              <a:rPr lang="en-US" sz="5500" b="1" dirty="0" err="1" smtClean="0"/>
              <a:t>mundo</a:t>
            </a:r>
            <a:r>
              <a:rPr lang="en-US" sz="5500" b="1" dirty="0" smtClean="0"/>
              <a:t> e do </a:t>
            </a:r>
            <a:r>
              <a:rPr lang="en-US" sz="5500" b="1" dirty="0" err="1" smtClean="0"/>
              <a:t>seu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movimento</a:t>
            </a:r>
            <a:r>
              <a:rPr lang="en-US" sz="5500" b="1" dirty="0" smtClean="0"/>
              <a:t>, dos </a:t>
            </a:r>
            <a:r>
              <a:rPr lang="en-US" sz="5500" b="1" dirty="0" err="1" smtClean="0"/>
              <a:t>atos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criadores</a:t>
            </a:r>
            <a:r>
              <a:rPr lang="en-US" sz="5500" b="1" dirty="0" smtClean="0"/>
              <a:t> e de </a:t>
            </a:r>
            <a:r>
              <a:rPr lang="en-US" sz="5500" b="1" dirty="0" err="1" smtClean="0"/>
              <a:t>suas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expressões</a:t>
            </a:r>
            <a:r>
              <a:rPr lang="en-US" sz="5500" dirty="0" smtClean="0"/>
              <a:t>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25000" lnSpcReduction="20000"/>
          </a:bodyPr>
          <a:lstStyle/>
          <a:p>
            <a:endParaRPr lang="en-US" sz="5100" dirty="0" smtClean="0"/>
          </a:p>
          <a:p>
            <a:r>
              <a:rPr lang="en-US" sz="11200" b="1" dirty="0" smtClean="0"/>
              <a:t>O </a:t>
            </a:r>
            <a:r>
              <a:rPr lang="en-US" sz="11200" b="1" dirty="0" err="1" smtClean="0"/>
              <a:t>pesquisaor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deve</a:t>
            </a:r>
            <a:r>
              <a:rPr lang="en-US" sz="11200" b="1" dirty="0" smtClean="0"/>
              <a:t>  </a:t>
            </a:r>
            <a:r>
              <a:rPr lang="en-US" sz="11200" b="1" dirty="0" err="1" smtClean="0"/>
              <a:t>estar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sempre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atento</a:t>
            </a:r>
            <a:r>
              <a:rPr lang="en-US" sz="11200" b="1" dirty="0" smtClean="0"/>
              <a:t>:</a:t>
            </a:r>
          </a:p>
          <a:p>
            <a:pPr>
              <a:buNone/>
            </a:pPr>
            <a:endParaRPr lang="en-US" sz="11200" b="1" dirty="0" smtClean="0"/>
          </a:p>
          <a:p>
            <a:pPr>
              <a:buNone/>
            </a:pPr>
            <a:endParaRPr lang="en-US" sz="11200" b="1" dirty="0" smtClean="0"/>
          </a:p>
          <a:p>
            <a:pPr marL="0" indent="0">
              <a:buNone/>
            </a:pPr>
            <a:r>
              <a:rPr lang="en-US" sz="11200" b="1" dirty="0"/>
              <a:t>		</a:t>
            </a:r>
            <a:r>
              <a:rPr lang="en-US" sz="11200" b="1" dirty="0" err="1" smtClean="0"/>
              <a:t>Ao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modo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pelo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qual</a:t>
            </a:r>
            <a:r>
              <a:rPr lang="en-US" sz="11200" b="1" dirty="0" smtClean="0"/>
              <a:t> a </a:t>
            </a:r>
            <a:r>
              <a:rPr lang="en-US" sz="11200" b="1" dirty="0" err="1" smtClean="0"/>
              <a:t>realidade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aparece</a:t>
            </a:r>
            <a:endParaRPr lang="en-US" sz="11200" b="1" dirty="0" smtClean="0"/>
          </a:p>
          <a:p>
            <a:pPr>
              <a:buNone/>
            </a:pPr>
            <a:endParaRPr lang="en-US" sz="11200" b="1" dirty="0" smtClean="0"/>
          </a:p>
          <a:p>
            <a:pPr>
              <a:buNone/>
            </a:pPr>
            <a:r>
              <a:rPr lang="en-US" sz="11200" b="1" dirty="0" smtClean="0"/>
              <a:t>		</a:t>
            </a:r>
          </a:p>
          <a:p>
            <a:pPr>
              <a:buNone/>
            </a:pPr>
            <a:r>
              <a:rPr lang="en-US" sz="11200" b="1" dirty="0" smtClean="0"/>
              <a:t>			</a:t>
            </a:r>
            <a:r>
              <a:rPr lang="en-US" sz="11200" b="1" dirty="0" err="1" smtClean="0"/>
              <a:t>Às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expressões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históricas</a:t>
            </a:r>
            <a:r>
              <a:rPr lang="en-US" sz="11200" b="1" dirty="0" smtClean="0"/>
              <a:t> e </a:t>
            </a:r>
            <a:r>
              <a:rPr lang="en-US" sz="11200" b="1" dirty="0" err="1" smtClean="0"/>
              <a:t>culturais</a:t>
            </a:r>
            <a:endParaRPr lang="en-US" sz="11200" b="1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endParaRPr lang="en-US" sz="5100" dirty="0" smtClean="0"/>
          </a:p>
          <a:p>
            <a:endParaRPr lang="en-US" sz="5100" dirty="0" smtClean="0"/>
          </a:p>
          <a:p>
            <a:pPr algn="just">
              <a:buNone/>
            </a:pPr>
            <a:r>
              <a:rPr lang="en-US" sz="5100" dirty="0"/>
              <a:t>	</a:t>
            </a:r>
            <a:r>
              <a:rPr lang="en-US" sz="5100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88232"/>
            <a:ext cx="9144000" cy="535719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9600" b="1" dirty="0" smtClean="0"/>
              <a:t>	</a:t>
            </a:r>
          </a:p>
          <a:p>
            <a:pPr algn="just">
              <a:lnSpc>
                <a:spcPct val="120000"/>
              </a:lnSpc>
            </a:pPr>
            <a:r>
              <a:rPr lang="en-US" sz="9600" b="1" dirty="0" smtClean="0"/>
              <a:t>	</a:t>
            </a:r>
            <a:r>
              <a:rPr lang="en-US" sz="11200" b="1" dirty="0" smtClean="0"/>
              <a:t>O </a:t>
            </a:r>
            <a:r>
              <a:rPr lang="en-US" sz="11200" b="1" dirty="0" err="1" smtClean="0"/>
              <a:t>pesquisador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deve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ficar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atento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ao</a:t>
            </a:r>
            <a:r>
              <a:rPr lang="en-US" sz="11200" b="1" dirty="0" smtClean="0"/>
              <a:t> expresso </a:t>
            </a:r>
            <a:r>
              <a:rPr lang="en-US" sz="11200" b="1" dirty="0" err="1" smtClean="0"/>
              <a:t>na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linguagem</a:t>
            </a:r>
            <a:r>
              <a:rPr lang="en-US" sz="11200" b="1" dirty="0" smtClean="0"/>
              <a:t>, </a:t>
            </a:r>
            <a:r>
              <a:rPr lang="en-US" sz="11200" b="1" dirty="0" err="1" smtClean="0"/>
              <a:t>pois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ela</a:t>
            </a:r>
            <a:r>
              <a:rPr lang="en-US" sz="11200" b="1" dirty="0" smtClean="0"/>
              <a:t> é </a:t>
            </a:r>
            <a:r>
              <a:rPr lang="en-US" sz="11200" b="1" dirty="0" err="1" smtClean="0"/>
              <a:t>entendida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como</a:t>
            </a:r>
            <a:r>
              <a:rPr lang="en-US" sz="11200" b="1" dirty="0" smtClean="0"/>
              <a:t> a </a:t>
            </a:r>
            <a:r>
              <a:rPr lang="en-US" sz="11200" b="1" dirty="0" err="1" smtClean="0"/>
              <a:t>expressão</a:t>
            </a:r>
            <a:r>
              <a:rPr lang="en-US" sz="11200" b="1" dirty="0" smtClean="0"/>
              <a:t> da </a:t>
            </a:r>
            <a:r>
              <a:rPr lang="en-US" sz="11200" b="1" dirty="0" err="1" smtClean="0"/>
              <a:t>compreensão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articulada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pelo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sujeito</a:t>
            </a:r>
            <a:r>
              <a:rPr lang="en-US" sz="11200" b="1" dirty="0" smtClean="0"/>
              <a:t> e </a:t>
            </a:r>
            <a:r>
              <a:rPr lang="en-US" sz="11200" b="1" dirty="0" err="1" smtClean="0"/>
              <a:t>partilhada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intersubjetivamente</a:t>
            </a:r>
            <a:r>
              <a:rPr lang="en-US" sz="11200" b="1" dirty="0" smtClean="0"/>
              <a:t> e, </a:t>
            </a:r>
            <a:r>
              <a:rPr lang="en-US" sz="11200" b="1" dirty="0" err="1" smtClean="0"/>
              <a:t>ainda</a:t>
            </a:r>
            <a:r>
              <a:rPr lang="en-US" sz="11200" b="1" dirty="0" smtClean="0"/>
              <a:t>, </a:t>
            </a:r>
            <a:r>
              <a:rPr lang="en-US" sz="11200" b="1" dirty="0" err="1" smtClean="0"/>
              <a:t>porque</a:t>
            </a:r>
            <a:r>
              <a:rPr lang="en-US" sz="11200" b="1" dirty="0" smtClean="0"/>
              <a:t>, </a:t>
            </a:r>
            <a:r>
              <a:rPr lang="en-US" sz="11200" b="1" dirty="0" err="1" smtClean="0"/>
              <a:t>ao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mesmo</a:t>
            </a:r>
            <a:r>
              <a:rPr lang="en-US" sz="11200" b="1" dirty="0" smtClean="0"/>
              <a:t> </a:t>
            </a:r>
            <a:r>
              <a:rPr lang="en-US" sz="11200" b="1" dirty="0" smtClean="0"/>
              <a:t>tempo, </a:t>
            </a:r>
            <a:r>
              <a:rPr lang="en-US" sz="11200" b="1" dirty="0" err="1" smtClean="0"/>
              <a:t>ela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carrega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consigo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modos</a:t>
            </a:r>
            <a:r>
              <a:rPr lang="en-US" sz="11200" b="1" dirty="0" smtClean="0"/>
              <a:t> de </a:t>
            </a:r>
            <a:r>
              <a:rPr lang="en-US" sz="11200" b="1" dirty="0" err="1" smtClean="0"/>
              <a:t>uso</a:t>
            </a:r>
            <a:r>
              <a:rPr lang="en-US" sz="11200" b="1" dirty="0" smtClean="0"/>
              <a:t> e de </a:t>
            </a:r>
            <a:r>
              <a:rPr lang="en-US" sz="11200" b="1" dirty="0" err="1" smtClean="0"/>
              <a:t>expressão</a:t>
            </a:r>
            <a:r>
              <a:rPr lang="en-US" sz="11200" b="1" dirty="0" smtClean="0"/>
              <a:t> disso que </a:t>
            </a:r>
            <a:r>
              <a:rPr lang="en-US" sz="11200" b="1" dirty="0" err="1" smtClean="0"/>
              <a:t>está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sendo</a:t>
            </a:r>
            <a:r>
              <a:rPr lang="en-US" sz="11200" b="1" dirty="0" smtClean="0"/>
              <a:t> expresso, </a:t>
            </a:r>
            <a:r>
              <a:rPr lang="en-US" sz="11200" b="1" dirty="0" err="1" smtClean="0"/>
              <a:t>revelando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significados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presentes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na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tradição</a:t>
            </a:r>
            <a:r>
              <a:rPr lang="en-US" sz="11200" b="1" dirty="0" smtClean="0"/>
              <a:t> de um </a:t>
            </a:r>
            <a:r>
              <a:rPr lang="en-US" sz="11200" b="1" dirty="0" err="1" smtClean="0"/>
              <a:t>povo</a:t>
            </a:r>
            <a:r>
              <a:rPr lang="en-US" sz="11200" b="1" dirty="0" smtClean="0"/>
              <a:t>, das </a:t>
            </a:r>
            <a:r>
              <a:rPr lang="en-US" sz="11200" b="1" dirty="0" err="1" smtClean="0"/>
              <a:t>características</a:t>
            </a:r>
            <a:r>
              <a:rPr lang="en-US" sz="11200" b="1" dirty="0" smtClean="0"/>
              <a:t> de </a:t>
            </a:r>
            <a:r>
              <a:rPr lang="en-US" sz="11200" b="1" dirty="0" err="1" smtClean="0"/>
              <a:t>uma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cultura</a:t>
            </a:r>
            <a:r>
              <a:rPr lang="en-US" sz="11200" b="1" dirty="0" smtClean="0"/>
              <a:t>, da </a:t>
            </a:r>
            <a:r>
              <a:rPr lang="en-US" sz="11200" b="1" dirty="0" err="1" smtClean="0"/>
              <a:t>história</a:t>
            </a:r>
            <a:r>
              <a:rPr lang="en-US" sz="11200" b="1" dirty="0" smtClean="0"/>
              <a:t> de </a:t>
            </a:r>
            <a:r>
              <a:rPr lang="en-US" sz="11200" b="1" dirty="0" err="1" smtClean="0"/>
              <a:t>sua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trajetória</a:t>
            </a:r>
            <a:r>
              <a:rPr lang="en-US" sz="11200" b="1" dirty="0" smtClean="0"/>
              <a:t>.  </a:t>
            </a:r>
          </a:p>
          <a:p>
            <a:pPr algn="just">
              <a:lnSpc>
                <a:spcPct val="120000"/>
              </a:lnSpc>
              <a:buNone/>
            </a:pPr>
            <a:endParaRPr lang="en-US" sz="11200" b="1" dirty="0" smtClean="0"/>
          </a:p>
          <a:p>
            <a:pPr algn="just">
              <a:lnSpc>
                <a:spcPct val="120000"/>
              </a:lnSpc>
            </a:pPr>
            <a:r>
              <a:rPr lang="en-US" sz="11200" b="1" dirty="0" smtClean="0"/>
              <a:t>	O </a:t>
            </a:r>
            <a:r>
              <a:rPr lang="en-US" sz="11200" b="1" dirty="0" err="1" smtClean="0"/>
              <a:t>estudo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dessas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expressões</a:t>
            </a:r>
            <a:r>
              <a:rPr lang="en-US" sz="11200" b="1" dirty="0" smtClean="0"/>
              <a:t> é </a:t>
            </a:r>
            <a:r>
              <a:rPr lang="en-US" sz="11200" b="1" dirty="0" err="1" smtClean="0"/>
              <a:t>realizado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hermeneuticamente</a:t>
            </a:r>
            <a:endParaRPr lang="en-US" sz="11200" b="1" dirty="0" smtClean="0"/>
          </a:p>
          <a:p>
            <a:pPr algn="just">
              <a:lnSpc>
                <a:spcPct val="120000"/>
              </a:lnSpc>
              <a:buNone/>
            </a:pPr>
            <a:endParaRPr lang="en-US" sz="9600" b="1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PESQUISA: </a:t>
            </a:r>
            <a:r>
              <a:rPr lang="en-US" sz="3200" b="1" smtClean="0"/>
              <a:t>ATITUDE FENOMENOLÓGICA</a:t>
            </a:r>
            <a:endParaRPr lang="pt-BR" sz="32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pt-BR" sz="3400" b="1" dirty="0" smtClean="0"/>
              <a:t>FAZENDO PESQUISA EM UMA ABORDAGEM FENOMENOLÓGICA: UM EXEMPLO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22248" y="1276200"/>
            <a:ext cx="9144000" cy="53211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	</a:t>
            </a:r>
            <a:r>
              <a:rPr lang="pt-BR" sz="3700" b="1" dirty="0" smtClean="0"/>
              <a:t>Interrogação: como os estudantes aprendem a mover objetos geométricos em programas de geometria dinâmica. </a:t>
            </a:r>
          </a:p>
          <a:p>
            <a:pPr algn="just">
              <a:buNone/>
            </a:pPr>
            <a:r>
              <a:rPr lang="pt-BR" sz="3700" b="1" dirty="0" smtClean="0"/>
              <a:t>		</a:t>
            </a:r>
          </a:p>
          <a:p>
            <a:pPr algn="just">
              <a:buNone/>
            </a:pPr>
            <a:r>
              <a:rPr lang="pt-BR" sz="3700" b="1" dirty="0" smtClean="0"/>
              <a:t>	</a:t>
            </a:r>
            <a:r>
              <a:rPr lang="pt-BR" sz="3700" b="1" dirty="0" smtClean="0"/>
              <a:t>É </a:t>
            </a:r>
            <a:r>
              <a:rPr lang="pt-BR" sz="3700" b="1" dirty="0" smtClean="0"/>
              <a:t>preciso buscar sujeitos – alunos que estejam </a:t>
            </a:r>
            <a:r>
              <a:rPr lang="pt-BR" sz="3700" b="1" dirty="0" smtClean="0"/>
              <a:t>cursando </a:t>
            </a:r>
            <a:r>
              <a:rPr lang="pt-BR" sz="3700" b="1" dirty="0" smtClean="0"/>
              <a:t>geometria dinâmica ou profissionais que </a:t>
            </a:r>
            <a:r>
              <a:rPr lang="pt-BR" sz="3700" b="1" dirty="0" smtClean="0"/>
              <a:t>trabalhem </a:t>
            </a:r>
            <a:r>
              <a:rPr lang="pt-BR" sz="3700" b="1" dirty="0" smtClean="0"/>
              <a:t>com esse tema -  que vivenciem esse </a:t>
            </a:r>
            <a:r>
              <a:rPr lang="pt-BR" sz="3700" b="1" dirty="0" smtClean="0"/>
              <a:t>fenômeno </a:t>
            </a:r>
            <a:r>
              <a:rPr lang="pt-BR" sz="3700" b="1" dirty="0" smtClean="0"/>
              <a:t>e perguntar </a:t>
            </a:r>
            <a:r>
              <a:rPr lang="pt-BR" sz="3700" b="1" dirty="0" smtClean="0"/>
              <a:t> como percebem que </a:t>
            </a:r>
            <a:r>
              <a:rPr lang="pt-BR" sz="3700" b="1" dirty="0" smtClean="0"/>
              <a:t>a aprendizagem se dá</a:t>
            </a:r>
            <a:r>
              <a:rPr lang="pt-BR" sz="3700" b="1" dirty="0" smtClean="0"/>
              <a:t>. Estamos solicitando que eles nos digam dos modos de aprender de  que se dão conta terem vivenciado.</a:t>
            </a:r>
            <a:endParaRPr lang="pt-BR" sz="3700" b="1" dirty="0" smtClean="0"/>
          </a:p>
          <a:p>
            <a:pPr algn="just">
              <a:buNone/>
            </a:pPr>
            <a:r>
              <a:rPr lang="pt-BR" sz="3700" dirty="0" smtClean="0"/>
              <a:t>	</a:t>
            </a:r>
          </a:p>
          <a:p>
            <a:pPr algn="just">
              <a:buNone/>
            </a:pPr>
            <a:r>
              <a:rPr lang="pt-BR" b="1" dirty="0" smtClean="0"/>
              <a:t>		</a:t>
            </a:r>
          </a:p>
          <a:p>
            <a:pPr algn="just"/>
            <a:endParaRPr lang="pt-BR" b="1" dirty="0" smtClean="0"/>
          </a:p>
          <a:p>
            <a:pPr algn="just"/>
            <a:endParaRPr lang="pt-BR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Obtém-se um </a:t>
            </a:r>
            <a:r>
              <a:rPr lang="pt-BR" b="1" dirty="0" smtClean="0"/>
              <a:t>relato da </a:t>
            </a:r>
            <a:r>
              <a:rPr lang="pt-BR" b="1" dirty="0" smtClean="0"/>
              <a:t>experiência vivenciada pelos sujeitos, tomados individualmente;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b="1" dirty="0" smtClean="0"/>
              <a:t>Transcreve-se esse relato;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Analisa-se esse relato ou </a:t>
            </a:r>
            <a:r>
              <a:rPr lang="pt-BR" b="1" dirty="0" smtClean="0"/>
              <a:t>descrição</a:t>
            </a:r>
            <a:r>
              <a:rPr lang="pt-BR" b="1" dirty="0" smtClean="0"/>
              <a:t> </a:t>
            </a:r>
            <a:r>
              <a:rPr lang="pt-BR" b="1" dirty="0" smtClean="0"/>
              <a:t>ou depoimento.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		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86000" y="24133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400" b="1" smtClean="0"/>
              <a:t>FAZENDO PESQUISA EM UMA ABORDAGEM FENOMENOLÓGICA: UM EXEMPLO</a:t>
            </a:r>
            <a:endParaRPr lang="pt-BR" sz="3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75644"/>
            <a:ext cx="9144000" cy="52823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As </a:t>
            </a:r>
            <a:r>
              <a:rPr lang="en-US" b="1" dirty="0" err="1" smtClean="0"/>
              <a:t>descrições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dirty="0" err="1" smtClean="0"/>
              <a:t>tomadas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textos</a:t>
            </a:r>
            <a:r>
              <a:rPr lang="en-US" b="1" dirty="0" smtClean="0"/>
              <a:t> </a:t>
            </a:r>
            <a:r>
              <a:rPr lang="en-US" b="1" dirty="0" err="1" smtClean="0"/>
              <a:t>constituídos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dados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investigação</a:t>
            </a:r>
            <a:r>
              <a:rPr lang="en-US" b="1" dirty="0" smtClean="0"/>
              <a:t> e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dirty="0" err="1" smtClean="0"/>
              <a:t>analisados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diferentes</a:t>
            </a:r>
            <a:r>
              <a:rPr lang="en-US" b="1" dirty="0" smtClean="0"/>
              <a:t> </a:t>
            </a:r>
            <a:r>
              <a:rPr lang="en-US" b="1" dirty="0" err="1" smtClean="0"/>
              <a:t>momentos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movimentam</a:t>
            </a:r>
            <a:r>
              <a:rPr lang="en-US" b="1" dirty="0" smtClean="0"/>
              <a:t> de um </a:t>
            </a:r>
            <a:r>
              <a:rPr lang="en-US" b="1" dirty="0" err="1" smtClean="0"/>
              <a:t>específico</a:t>
            </a:r>
            <a:r>
              <a:rPr lang="en-US" b="1" dirty="0" smtClean="0"/>
              <a:t> 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diz</a:t>
            </a:r>
            <a:r>
              <a:rPr lang="en-US" b="1" dirty="0" smtClean="0"/>
              <a:t> de um </a:t>
            </a:r>
            <a:r>
              <a:rPr lang="en-US" b="1" dirty="0" err="1" smtClean="0"/>
              <a:t>sujeito</a:t>
            </a:r>
            <a:r>
              <a:rPr lang="en-US" b="1" dirty="0" smtClean="0"/>
              <a:t> individual </a:t>
            </a:r>
            <a:r>
              <a:rPr lang="en-US" b="1" dirty="0" err="1" smtClean="0"/>
              <a:t>para</a:t>
            </a:r>
            <a:r>
              <a:rPr lang="en-US" b="1" dirty="0" smtClean="0"/>
              <a:t> ideias </a:t>
            </a:r>
            <a:r>
              <a:rPr lang="en-US" b="1" dirty="0" err="1" smtClean="0"/>
              <a:t>mais</a:t>
            </a:r>
            <a:r>
              <a:rPr lang="en-US" b="1" dirty="0" smtClean="0"/>
              <a:t> </a:t>
            </a:r>
            <a:r>
              <a:rPr lang="en-US" b="1" dirty="0" err="1" smtClean="0"/>
              <a:t>gerais</a:t>
            </a:r>
            <a:r>
              <a:rPr lang="en-US" b="1" dirty="0" smtClean="0"/>
              <a:t>.  </a:t>
            </a:r>
          </a:p>
          <a:p>
            <a:pPr algn="just"/>
            <a:endParaRPr lang="pt-BR" b="1" dirty="0"/>
          </a:p>
          <a:p>
            <a:pPr lvl="0" algn="just"/>
            <a:r>
              <a:rPr lang="en-US" b="1" dirty="0" smtClean="0"/>
              <a:t>O </a:t>
            </a:r>
            <a:r>
              <a:rPr lang="en-US" b="1" dirty="0" err="1" smtClean="0"/>
              <a:t>primeiro</a:t>
            </a:r>
            <a:r>
              <a:rPr lang="en-US" b="1" dirty="0" smtClean="0"/>
              <a:t> </a:t>
            </a:r>
            <a:r>
              <a:rPr lang="en-US" b="1" dirty="0" err="1" smtClean="0"/>
              <a:t>movimento</a:t>
            </a:r>
            <a:r>
              <a:rPr lang="en-US" b="1" dirty="0" smtClean="0"/>
              <a:t> é </a:t>
            </a:r>
            <a:r>
              <a:rPr lang="en-US" b="1" dirty="0" err="1" smtClean="0"/>
              <a:t>compreendido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análise</a:t>
            </a:r>
            <a:r>
              <a:rPr lang="en-US" b="1" dirty="0" smtClean="0"/>
              <a:t> </a:t>
            </a:r>
            <a:r>
              <a:rPr lang="en-US" b="1" dirty="0" err="1" smtClean="0"/>
              <a:t>ideográfica</a:t>
            </a:r>
            <a:r>
              <a:rPr lang="en-US" b="1" dirty="0" smtClean="0"/>
              <a:t> de </a:t>
            </a:r>
            <a:r>
              <a:rPr lang="en-US" b="1" dirty="0" err="1" smtClean="0"/>
              <a:t>cada</a:t>
            </a:r>
            <a:r>
              <a:rPr lang="en-US" b="1" dirty="0" smtClean="0"/>
              <a:t> </a:t>
            </a:r>
            <a:r>
              <a:rPr lang="en-US" b="1" dirty="0" err="1" smtClean="0"/>
              <a:t>depoimento</a:t>
            </a:r>
            <a:r>
              <a:rPr lang="en-US" b="1" dirty="0" smtClean="0"/>
              <a:t>. </a:t>
            </a:r>
            <a:r>
              <a:rPr lang="en-US" b="1" dirty="0" err="1" smtClean="0"/>
              <a:t>Quando</a:t>
            </a:r>
            <a:r>
              <a:rPr lang="en-US" b="1" dirty="0" smtClean="0"/>
              <a:t> </a:t>
            </a:r>
            <a:r>
              <a:rPr lang="en-US" b="1" dirty="0" err="1" smtClean="0"/>
              <a:t>realizamos</a:t>
            </a:r>
            <a:r>
              <a:rPr lang="en-US" b="1" dirty="0" smtClean="0"/>
              <a:t> a </a:t>
            </a:r>
            <a:r>
              <a:rPr lang="en-US" b="1" dirty="0" err="1" smtClean="0"/>
              <a:t>análise</a:t>
            </a:r>
            <a:r>
              <a:rPr lang="en-US" b="1" dirty="0" smtClean="0"/>
              <a:t> </a:t>
            </a:r>
            <a:r>
              <a:rPr lang="en-US" b="1" dirty="0" err="1" smtClean="0"/>
              <a:t>nesse</a:t>
            </a:r>
            <a:r>
              <a:rPr lang="en-US" b="1" dirty="0" smtClean="0"/>
              <a:t> </a:t>
            </a:r>
            <a:r>
              <a:rPr lang="en-US" b="1" dirty="0" err="1" smtClean="0"/>
              <a:t>momento</a:t>
            </a:r>
            <a:r>
              <a:rPr lang="en-US" b="1" dirty="0" smtClean="0"/>
              <a:t>, </a:t>
            </a:r>
            <a:r>
              <a:rPr lang="en-US" b="1" dirty="0" err="1" smtClean="0"/>
              <a:t>lemos</a:t>
            </a:r>
            <a:r>
              <a:rPr lang="en-US" b="1" dirty="0" smtClean="0"/>
              <a:t> o </a:t>
            </a:r>
            <a:r>
              <a:rPr lang="en-US" b="1" dirty="0" err="1" smtClean="0"/>
              <a:t>texto</a:t>
            </a:r>
            <a:r>
              <a:rPr lang="en-US" b="1" dirty="0" smtClean="0"/>
              <a:t> </a:t>
            </a:r>
            <a:r>
              <a:rPr lang="en-US" b="1" dirty="0" err="1" smtClean="0"/>
              <a:t>buscando</a:t>
            </a:r>
            <a:r>
              <a:rPr lang="en-US" b="1" dirty="0" smtClean="0"/>
              <a:t> </a:t>
            </a:r>
            <a:r>
              <a:rPr lang="en-US" b="1" dirty="0" err="1" smtClean="0"/>
              <a:t>pelo</a:t>
            </a:r>
            <a:r>
              <a:rPr lang="en-US" b="1" dirty="0" smtClean="0"/>
              <a:t> </a:t>
            </a:r>
            <a:r>
              <a:rPr lang="en-US" b="1" dirty="0" smtClean="0"/>
              <a:t>que </a:t>
            </a:r>
            <a:r>
              <a:rPr lang="en-US" b="1" dirty="0" err="1" smtClean="0"/>
              <a:t>diz</a:t>
            </a:r>
            <a:r>
              <a:rPr lang="en-US" b="1" dirty="0" smtClean="0"/>
              <a:t> e, </a:t>
            </a:r>
            <a:r>
              <a:rPr lang="en-US" b="1" dirty="0" err="1" smtClean="0"/>
              <a:t>orientados</a:t>
            </a:r>
            <a:r>
              <a:rPr lang="en-US" b="1" dirty="0" smtClean="0"/>
              <a:t> pela </a:t>
            </a:r>
            <a:r>
              <a:rPr lang="en-US" b="1" dirty="0" err="1" smtClean="0"/>
              <a:t>interogação</a:t>
            </a:r>
            <a:r>
              <a:rPr lang="en-US" b="1" dirty="0" smtClean="0"/>
              <a:t>, </a:t>
            </a:r>
            <a:r>
              <a:rPr lang="en-US" b="1" dirty="0" err="1" smtClean="0"/>
              <a:t>iluminamos</a:t>
            </a:r>
            <a:r>
              <a:rPr lang="en-US" b="1" dirty="0" smtClean="0"/>
              <a:t> </a:t>
            </a:r>
            <a:r>
              <a:rPr lang="en-US" b="1" dirty="0" err="1" smtClean="0"/>
              <a:t>Unidades</a:t>
            </a:r>
            <a:r>
              <a:rPr lang="en-US" b="1" dirty="0" smtClean="0"/>
              <a:t> de </a:t>
            </a:r>
            <a:r>
              <a:rPr lang="en-US" b="1" dirty="0" err="1" smtClean="0"/>
              <a:t>Sentido</a:t>
            </a:r>
            <a:r>
              <a:rPr lang="en-US" b="1" dirty="0" smtClean="0"/>
              <a:t> (US)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entendermos</a:t>
            </a:r>
            <a:r>
              <a:rPr lang="en-US" b="1" dirty="0" smtClean="0"/>
              <a:t> que </a:t>
            </a:r>
            <a:r>
              <a:rPr lang="en-US" b="1" dirty="0" err="1" smtClean="0"/>
              <a:t>elas</a:t>
            </a:r>
            <a:r>
              <a:rPr lang="en-US" b="1" dirty="0" smtClean="0"/>
              <a:t> </a:t>
            </a:r>
            <a:r>
              <a:rPr lang="en-US" b="1" dirty="0" err="1" smtClean="0"/>
              <a:t>dizem</a:t>
            </a:r>
            <a:r>
              <a:rPr lang="en-US" b="1" dirty="0" smtClean="0"/>
              <a:t> do </a:t>
            </a:r>
            <a:r>
              <a:rPr lang="en-US" b="1" dirty="0" err="1" smtClean="0"/>
              <a:t>interrogado</a:t>
            </a:r>
            <a:r>
              <a:rPr lang="en-US" b="1" dirty="0" smtClean="0"/>
              <a:t>.</a:t>
            </a:r>
            <a:endParaRPr lang="en-US" b="1" i="1" dirty="0" smtClean="0"/>
          </a:p>
          <a:p>
            <a:pPr lvl="0" algn="just"/>
            <a:endParaRPr lang="pt-BR" b="1" dirty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400" b="1" dirty="0" smtClean="0"/>
              <a:t>FAZENDO PESQUISA EM UMA ABORDAGEM FENOMENOLÓGICA: UM EXEMPLO</a:t>
            </a:r>
            <a:endParaRPr lang="pt-BR" sz="3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40"/>
            <a:ext cx="9144000" cy="1267419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b="1" dirty="0" smtClean="0"/>
              <a:t>FAZENDO PESQUISA EM UMA ABORDAGEM FENOMENOLÓGICA: COMO ANALISAR AS DESCRIÇÕES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/>
              <a:t>Movamo-nos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então</a:t>
            </a:r>
            <a:r>
              <a:rPr lang="en-US" sz="2800" b="1" dirty="0" smtClean="0"/>
              <a:t>, para a </a:t>
            </a:r>
            <a:r>
              <a:rPr lang="en-US" sz="2800" b="1" dirty="0" err="1" smtClean="0"/>
              <a:t>análise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hermenêutica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Vamos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expondo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sentidos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significados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compreendemos</a:t>
            </a:r>
            <a:r>
              <a:rPr lang="en-US" sz="2800" b="1" dirty="0" smtClean="0"/>
              <a:t> no </a:t>
            </a:r>
            <a:r>
              <a:rPr lang="en-US" sz="2800" b="1" dirty="0" err="1" smtClean="0"/>
              <a:t>contexto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texto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também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linguagem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carrega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consigo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tradicionalmente</a:t>
            </a:r>
            <a:r>
              <a:rPr lang="en-US" sz="2800" b="1" dirty="0" smtClean="0"/>
              <a:t>, a </a:t>
            </a:r>
            <a:r>
              <a:rPr lang="en-US" sz="2800" b="1" dirty="0" err="1" smtClean="0"/>
              <a:t>história</a:t>
            </a:r>
            <a:r>
              <a:rPr lang="en-US" sz="2800" b="1" dirty="0" smtClean="0"/>
              <a:t> e a </a:t>
            </a:r>
            <a:r>
              <a:rPr lang="en-US" sz="2800" b="1" dirty="0" err="1" smtClean="0"/>
              <a:t>cultura</a:t>
            </a:r>
            <a:r>
              <a:rPr lang="en-US" sz="2800" b="1" dirty="0" smtClean="0"/>
              <a:t> e, </a:t>
            </a:r>
            <a:r>
              <a:rPr lang="en-US" sz="2800" b="1" dirty="0" err="1" smtClean="0"/>
              <a:t>ainda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aquelas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são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particulares</a:t>
            </a:r>
            <a:r>
              <a:rPr lang="en-US" sz="2800" b="1" dirty="0" smtClean="0"/>
              <a:t> à </a:t>
            </a:r>
            <a:r>
              <a:rPr lang="en-US" sz="2800" b="1" dirty="0" err="1" smtClean="0"/>
              <a:t>área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estamos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estudando</a:t>
            </a:r>
            <a:r>
              <a:rPr lang="en-US" sz="2800" b="1" dirty="0" smtClean="0"/>
              <a:t>.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Segue </a:t>
            </a:r>
            <a:r>
              <a:rPr lang="en-US" sz="2800" b="1" dirty="0" err="1" smtClean="0"/>
              <a:t>desse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movimento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transformação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US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Unidade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Significado</a:t>
            </a:r>
            <a:r>
              <a:rPr lang="en-US" sz="2800" b="1" dirty="0" smtClean="0"/>
              <a:t> (USs)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asseções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articuladas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pesquisador</a:t>
            </a:r>
            <a:r>
              <a:rPr lang="en-US" sz="2800" b="1" dirty="0" smtClean="0"/>
              <a:t>. </a:t>
            </a:r>
          </a:p>
          <a:p>
            <a:pPr algn="just"/>
            <a:endParaRPr lang="en-US" sz="2800" b="1" dirty="0" smtClean="0"/>
          </a:p>
          <a:p>
            <a:pPr algn="just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="" xmlns:p14="http://schemas.microsoft.com/office/powerpoint/2010/main" val="2905485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3000" b="1" dirty="0" err="1" smtClean="0"/>
              <a:t>Realizada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essa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análise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movemo-nos</a:t>
            </a:r>
            <a:r>
              <a:rPr lang="en-US" sz="3000" b="1" dirty="0" smtClean="0"/>
              <a:t> para o </a:t>
            </a:r>
            <a:r>
              <a:rPr lang="en-US" sz="3000" b="1" dirty="0" err="1" smtClean="0"/>
              <a:t>segundo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momento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concernente</a:t>
            </a:r>
            <a:r>
              <a:rPr lang="en-US" sz="3000" b="1" dirty="0" smtClean="0"/>
              <a:t> à </a:t>
            </a:r>
            <a:r>
              <a:rPr lang="en-US" sz="3000" b="1" dirty="0" err="1" smtClean="0"/>
              <a:t>análise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nomotética</a:t>
            </a:r>
            <a:r>
              <a:rPr lang="en-US" sz="3000" b="1" dirty="0" smtClean="0"/>
              <a:t>, que </a:t>
            </a:r>
            <a:r>
              <a:rPr lang="en-US" sz="3000" b="1" dirty="0" err="1" smtClean="0"/>
              <a:t>caracteriza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pesquisa</a:t>
            </a:r>
            <a:r>
              <a:rPr lang="en-US" sz="3000" b="1" dirty="0" smtClean="0"/>
              <a:t> que </a:t>
            </a:r>
            <a:r>
              <a:rPr lang="en-US" sz="3000" b="1" dirty="0" err="1" smtClean="0"/>
              <a:t>busca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por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convergências</a:t>
            </a:r>
            <a:r>
              <a:rPr lang="en-US" sz="3000" b="1" dirty="0" smtClean="0"/>
              <a:t> e </a:t>
            </a:r>
            <a:r>
              <a:rPr lang="en-US" sz="3000" b="1" dirty="0" err="1" smtClean="0"/>
              <a:t>divergências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mediante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articulações</a:t>
            </a:r>
            <a:r>
              <a:rPr lang="en-US" sz="3000" b="1" dirty="0" smtClean="0"/>
              <a:t> das </a:t>
            </a:r>
            <a:r>
              <a:rPr lang="en-US" sz="3000" b="1" dirty="0" err="1" smtClean="0"/>
              <a:t>Uss</a:t>
            </a:r>
            <a:r>
              <a:rPr lang="en-US" sz="3000" b="1" dirty="0" smtClean="0"/>
              <a:t> dos </a:t>
            </a:r>
            <a:r>
              <a:rPr lang="en-US" sz="3000" b="1" dirty="0" err="1" smtClean="0"/>
              <a:t>diferentes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discursos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decorrentes</a:t>
            </a:r>
            <a:r>
              <a:rPr lang="en-US" sz="3000" b="1" dirty="0" smtClean="0"/>
              <a:t> dos </a:t>
            </a:r>
            <a:r>
              <a:rPr lang="en-US" sz="3000" b="1" dirty="0" err="1" smtClean="0"/>
              <a:t>depoimentos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individuais</a:t>
            </a:r>
            <a:r>
              <a:rPr lang="en-US" sz="3000" b="1" dirty="0" smtClean="0"/>
              <a:t>. </a:t>
            </a:r>
          </a:p>
          <a:p>
            <a:pPr marL="0" lvl="0" indent="0" algn="just">
              <a:buNone/>
            </a:pPr>
            <a:endParaRPr lang="pt-BR" sz="3000" b="1" dirty="0"/>
          </a:p>
          <a:p>
            <a:pPr lvl="0" algn="just"/>
            <a:r>
              <a:rPr lang="en-US" sz="3000" b="1" dirty="0" smtClean="0"/>
              <a:t>As </a:t>
            </a:r>
            <a:r>
              <a:rPr lang="en-US" sz="3000" b="1" dirty="0" err="1" smtClean="0"/>
              <a:t>convergências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apontam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invariantes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que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na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visão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fenomenológica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caracterizam</a:t>
            </a:r>
            <a:r>
              <a:rPr lang="en-US" sz="3000" b="1" dirty="0" smtClean="0"/>
              <a:t> </a:t>
            </a:r>
            <a:r>
              <a:rPr lang="en-US" sz="3000" b="1" dirty="0" smtClean="0"/>
              <a:t>as ideias </a:t>
            </a:r>
            <a:r>
              <a:rPr lang="en-US" sz="3000" b="1" dirty="0" err="1" smtClean="0"/>
              <a:t>nucleares</a:t>
            </a:r>
            <a:r>
              <a:rPr lang="en-US" sz="3000" b="1" dirty="0" smtClean="0"/>
              <a:t> do </a:t>
            </a:r>
            <a:r>
              <a:rPr lang="en-US" sz="3000" b="1" dirty="0" err="1" smtClean="0"/>
              <a:t>fenômeno</a:t>
            </a:r>
            <a:r>
              <a:rPr lang="en-US" sz="3000" b="1" dirty="0" smtClean="0"/>
              <a:t> sob </a:t>
            </a:r>
            <a:r>
              <a:rPr lang="en-US" sz="3000" b="1" dirty="0" err="1" smtClean="0"/>
              <a:t>investigação</a:t>
            </a:r>
            <a:r>
              <a:rPr lang="en-US" sz="3000" b="1" dirty="0" smtClean="0"/>
              <a:t> e </a:t>
            </a:r>
            <a:r>
              <a:rPr lang="en-US" sz="3000" b="1" dirty="0" err="1" smtClean="0"/>
              <a:t>temos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denominado</a:t>
            </a:r>
            <a:r>
              <a:rPr lang="en-US" sz="3000" b="1" dirty="0" smtClean="0"/>
              <a:t>-as </a:t>
            </a:r>
            <a:r>
              <a:rPr lang="en-US" sz="3000" b="1" dirty="0" err="1" smtClean="0"/>
              <a:t>como</a:t>
            </a:r>
            <a:r>
              <a:rPr lang="en-US" sz="3000" b="1" dirty="0" smtClean="0"/>
              <a:t> </a:t>
            </a:r>
            <a:r>
              <a:rPr lang="en-US" sz="3000" b="1" i="1" dirty="0" err="1" smtClean="0"/>
              <a:t>categorias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abertas</a:t>
            </a:r>
            <a:r>
              <a:rPr lang="en-US" sz="3000" b="1" i="1" dirty="0" smtClean="0"/>
              <a:t>  </a:t>
            </a:r>
            <a:r>
              <a:rPr lang="en-US" sz="3000" b="1" dirty="0" smtClean="0"/>
              <a:t>e, </a:t>
            </a:r>
            <a:r>
              <a:rPr lang="en-US" sz="3000" b="1" dirty="0" err="1" smtClean="0"/>
              <a:t>mais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recentemente</a:t>
            </a:r>
            <a:r>
              <a:rPr lang="en-US" sz="3000" b="1" dirty="0" smtClean="0"/>
              <a:t>, </a:t>
            </a:r>
            <a:r>
              <a:rPr lang="en-US" sz="3000" b="1" i="1" dirty="0" smtClean="0"/>
              <a:t>Ideias </a:t>
            </a:r>
            <a:r>
              <a:rPr lang="en-US" sz="3000" b="1" i="1" dirty="0" err="1" smtClean="0"/>
              <a:t>Nucleares</a:t>
            </a:r>
            <a:r>
              <a:rPr lang="en-US" sz="3000" b="1" i="1" dirty="0" smtClean="0"/>
              <a:t> </a:t>
            </a:r>
            <a:r>
              <a:rPr lang="en-US" sz="3000" b="1" dirty="0" err="1" smtClean="0"/>
              <a:t>para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evitar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compreensões</a:t>
            </a:r>
            <a:r>
              <a:rPr lang="en-US" sz="3000" b="1" dirty="0" smtClean="0"/>
              <a:t> 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significados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históricos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palavra</a:t>
            </a:r>
            <a:r>
              <a:rPr lang="en-US" sz="3000" b="1" dirty="0" smtClean="0"/>
              <a:t> </a:t>
            </a:r>
            <a:r>
              <a:rPr lang="en-US" sz="3000" b="1" i="1" dirty="0" err="1" smtClean="0"/>
              <a:t>categoria</a:t>
            </a:r>
            <a:r>
              <a:rPr lang="en-US" sz="3000" b="1" dirty="0" smtClean="0"/>
              <a:t>. </a:t>
            </a:r>
            <a:endParaRPr lang="pt-BR" sz="30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340"/>
            <a:ext cx="9144000" cy="1267419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FAZENDO PESQUISA EM UMA ABORDAGEM FENOMENOLÓGICA: COMO ANALISAR AS DESCRIÇÕES</a:t>
            </a:r>
            <a:endParaRPr lang="pt-BR" sz="3000" b="1" dirty="0"/>
          </a:p>
        </p:txBody>
      </p:sp>
    </p:spTree>
    <p:extLst>
      <p:ext uri="{BB962C8B-B14F-4D97-AF65-F5344CB8AC3E}">
        <p14:creationId xmlns="" xmlns:p14="http://schemas.microsoft.com/office/powerpoint/2010/main" val="2975623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846" y="0"/>
            <a:ext cx="9144000" cy="1858218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FAZENDO PESQUISA EM UMA ABORDAGEM FENOMENOLÓGICA: COMO INTERPRETAR AS ANÁLISES REALIZADAS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58218"/>
            <a:ext cx="9125154" cy="4999782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lvl="0" algn="just">
              <a:lnSpc>
                <a:spcPct val="120000"/>
              </a:lnSpc>
            </a:pPr>
            <a:r>
              <a:rPr lang="en-US" sz="2400" b="1" dirty="0" err="1" smtClean="0"/>
              <a:t>Tendo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articulado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núcleos</a:t>
            </a:r>
            <a:r>
              <a:rPr lang="en-US" sz="2400" b="1" dirty="0" smtClean="0"/>
              <a:t> de ideias </a:t>
            </a:r>
            <a:r>
              <a:rPr lang="en-US" sz="2400" b="1" dirty="0" err="1" smtClean="0"/>
              <a:t>passamos</a:t>
            </a:r>
            <a:r>
              <a:rPr lang="en-US" sz="2400" b="1" dirty="0" smtClean="0"/>
              <a:t> à </a:t>
            </a:r>
            <a:r>
              <a:rPr lang="en-US" sz="2400" b="1" dirty="0" err="1" smtClean="0"/>
              <a:t>interpretação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núcleos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mediante</a:t>
            </a:r>
            <a:r>
              <a:rPr lang="en-US" sz="2400" b="1" dirty="0" smtClean="0"/>
              <a:t> um </a:t>
            </a:r>
            <a:r>
              <a:rPr lang="en-US" sz="2400" b="1" dirty="0" err="1" smtClean="0"/>
              <a:t>diálogo</a:t>
            </a:r>
            <a:r>
              <a:rPr lang="en-US" sz="2400" b="1" dirty="0" smtClean="0"/>
              <a:t> entre a </a:t>
            </a:r>
            <a:r>
              <a:rPr lang="en-US" sz="2400" b="1" dirty="0" err="1" smtClean="0"/>
              <a:t>interrogação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formulada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discursos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depoimentos</a:t>
            </a:r>
            <a:r>
              <a:rPr lang="en-US" sz="2400" b="1" dirty="0" smtClean="0"/>
              <a:t> dos </a:t>
            </a:r>
            <a:r>
              <a:rPr lang="en-US" sz="2400" b="1" dirty="0" err="1" smtClean="0"/>
              <a:t>sujeitos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sigificativos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estudos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realizados</a:t>
            </a:r>
            <a:r>
              <a:rPr lang="en-US" sz="2400" b="1" dirty="0" smtClean="0"/>
              <a:t>  de </a:t>
            </a:r>
            <a:r>
              <a:rPr lang="en-US" sz="2400" b="1" dirty="0" err="1" smtClean="0"/>
              <a:t>textos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autores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importantes</a:t>
            </a:r>
            <a:r>
              <a:rPr lang="en-US" sz="2400" b="1" dirty="0" smtClean="0"/>
              <a:t> para o </a:t>
            </a:r>
            <a:r>
              <a:rPr lang="en-US" sz="2400" b="1" dirty="0" err="1" smtClean="0"/>
              <a:t>assunto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investigado</a:t>
            </a:r>
            <a:r>
              <a:rPr lang="en-US" sz="2400" b="1" dirty="0" smtClean="0"/>
              <a:t> e debate com </a:t>
            </a:r>
            <a:r>
              <a:rPr lang="en-US" sz="2400" b="1" dirty="0" err="1" smtClean="0"/>
              <a:t>nossos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companheiros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pesquisa</a:t>
            </a:r>
            <a:r>
              <a:rPr lang="en-US" sz="2400" b="1" dirty="0" smtClean="0"/>
              <a:t>. </a:t>
            </a:r>
            <a:endParaRPr lang="en-US" sz="2400" b="1" dirty="0" smtClean="0"/>
          </a:p>
          <a:p>
            <a:pPr lvl="0" algn="just">
              <a:lnSpc>
                <a:spcPct val="120000"/>
              </a:lnSpc>
            </a:pPr>
            <a:endParaRPr lang="en-US" sz="2400" b="1" dirty="0" smtClean="0"/>
          </a:p>
          <a:p>
            <a:pPr lvl="0" algn="just">
              <a:lnSpc>
                <a:spcPct val="120000"/>
              </a:lnSpc>
            </a:pPr>
            <a:r>
              <a:rPr lang="en-US" sz="2400" b="1" dirty="0" err="1" smtClean="0"/>
              <a:t>Ne</a:t>
            </a:r>
            <a:r>
              <a:rPr lang="en-US" sz="2400" b="1" dirty="0" err="1" smtClean="0"/>
              <a:t>sse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momento</a:t>
            </a:r>
            <a:r>
              <a:rPr lang="en-US" sz="2400" b="1" dirty="0" smtClean="0"/>
              <a:t>  de </a:t>
            </a:r>
            <a:r>
              <a:rPr lang="en-US" sz="2400" b="1" dirty="0" err="1" smtClean="0"/>
              <a:t>interpretação</a:t>
            </a:r>
            <a:r>
              <a:rPr lang="en-US" sz="2400" b="1" dirty="0" smtClean="0"/>
              <a:t> das ideias </a:t>
            </a:r>
            <a:r>
              <a:rPr lang="en-US" sz="2400" b="1" dirty="0" err="1" smtClean="0"/>
              <a:t>nucleares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retomamos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interrogação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esclarecemos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compreendemos</a:t>
            </a:r>
            <a:r>
              <a:rPr lang="en-US" sz="2400" b="1" dirty="0" smtClean="0"/>
              <a:t>. A </a:t>
            </a:r>
            <a:r>
              <a:rPr lang="en-US" sz="2400" b="1" dirty="0" err="1" smtClean="0"/>
              <a:t>investigação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chega</a:t>
            </a:r>
            <a:r>
              <a:rPr lang="en-US" sz="2400" b="1" dirty="0" smtClean="0"/>
              <a:t> a um </a:t>
            </a:r>
            <a:r>
              <a:rPr lang="en-US" sz="2400" b="1" dirty="0" err="1" smtClean="0"/>
              <a:t>ponto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fecha</a:t>
            </a:r>
            <a:r>
              <a:rPr lang="en-US" sz="2400" b="1" dirty="0" smtClean="0"/>
              <a:t> e se </a:t>
            </a:r>
            <a:r>
              <a:rPr lang="en-US" sz="2400" b="1" dirty="0" err="1" smtClean="0"/>
              <a:t>abre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Fecha</a:t>
            </a:r>
            <a:r>
              <a:rPr lang="en-US" sz="2400" b="1" dirty="0" smtClean="0"/>
              <a:t>-se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termos</a:t>
            </a:r>
            <a:r>
              <a:rPr lang="en-US" sz="2400" b="1" dirty="0" smtClean="0"/>
              <a:t> do </a:t>
            </a:r>
            <a:r>
              <a:rPr lang="en-US" sz="2400" b="1" dirty="0" err="1" smtClean="0"/>
              <a:t>movimento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investigativo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realizado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considerando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perspectiva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assumida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olhar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fenômeno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estudado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abre</a:t>
            </a:r>
            <a:r>
              <a:rPr lang="en-US" sz="2400" b="1" dirty="0" smtClean="0"/>
              <a:t>-se </a:t>
            </a:r>
            <a:r>
              <a:rPr lang="en-US" sz="2400" b="1" dirty="0" err="1" smtClean="0"/>
              <a:t>sempre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espera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mais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investigações</a:t>
            </a:r>
            <a:r>
              <a:rPr lang="en-US" sz="2400" b="1" dirty="0" smtClean="0"/>
              <a:t>. </a:t>
            </a:r>
          </a:p>
          <a:p>
            <a:pPr algn="just">
              <a:lnSpc>
                <a:spcPct val="120000"/>
              </a:lnSpc>
            </a:pPr>
            <a:endParaRPr lang="en-US" sz="4400" b="1" dirty="0" smtClean="0"/>
          </a:p>
          <a:p>
            <a:pPr lvl="0" algn="just">
              <a:lnSpc>
                <a:spcPct val="120000"/>
              </a:lnSpc>
            </a:pPr>
            <a:endParaRPr lang="en-US" sz="4400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7283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7496"/>
            <a:ext cx="9144000" cy="5230504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exemplo</a:t>
            </a:r>
            <a:r>
              <a:rPr lang="en-US" b="1" dirty="0" smtClean="0"/>
              <a:t>, se </a:t>
            </a:r>
            <a:r>
              <a:rPr lang="en-US" b="1" dirty="0" err="1" smtClean="0"/>
              <a:t>dissermos</a:t>
            </a:r>
            <a:r>
              <a:rPr lang="en-US" b="1" dirty="0" smtClean="0"/>
              <a:t>: </a:t>
            </a:r>
            <a:r>
              <a:rPr lang="en-US" b="1" dirty="0" err="1" smtClean="0"/>
              <a:t>pesquisa</a:t>
            </a:r>
            <a:r>
              <a:rPr lang="en-US" b="1" dirty="0" smtClean="0"/>
              <a:t> </a:t>
            </a:r>
            <a:r>
              <a:rPr lang="en-US" b="1" dirty="0" err="1" smtClean="0"/>
              <a:t>quantitativa</a:t>
            </a:r>
            <a:r>
              <a:rPr lang="en-US" b="1" dirty="0" smtClean="0"/>
              <a:t>. </a:t>
            </a:r>
            <a:r>
              <a:rPr lang="en-US" b="1" dirty="0" err="1" smtClean="0"/>
              <a:t>Perguntamos</a:t>
            </a:r>
            <a:r>
              <a:rPr lang="en-US" b="1" dirty="0" smtClean="0"/>
              <a:t>, </a:t>
            </a:r>
            <a:r>
              <a:rPr lang="en-US" b="1" dirty="0" err="1" smtClean="0"/>
              <a:t>nesse</a:t>
            </a:r>
            <a:r>
              <a:rPr lang="en-US" b="1" dirty="0" smtClean="0"/>
              <a:t> </a:t>
            </a:r>
            <a:r>
              <a:rPr lang="en-US" b="1" dirty="0" err="1" smtClean="0"/>
              <a:t>caso</a:t>
            </a:r>
            <a:r>
              <a:rPr lang="en-US" b="1" dirty="0" smtClean="0"/>
              <a:t>: 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significa</a:t>
            </a:r>
            <a:r>
              <a:rPr lang="en-US" b="1" dirty="0" smtClean="0"/>
              <a:t> </a:t>
            </a:r>
            <a:r>
              <a:rPr lang="en-US" b="1" dirty="0" err="1" smtClean="0"/>
              <a:t>pesquisa</a:t>
            </a:r>
            <a:r>
              <a:rPr lang="en-US" b="1" dirty="0" smtClean="0"/>
              <a:t> </a:t>
            </a:r>
            <a:r>
              <a:rPr lang="en-US" b="1" dirty="0" err="1" smtClean="0"/>
              <a:t>quantitativa</a:t>
            </a:r>
            <a:r>
              <a:rPr lang="en-US" b="1" dirty="0" smtClean="0"/>
              <a:t>? Como </a:t>
            </a:r>
            <a:r>
              <a:rPr lang="en-US" b="1" dirty="0" err="1" smtClean="0"/>
              <a:t>quantificamos</a:t>
            </a:r>
            <a:r>
              <a:rPr lang="en-US" b="1" dirty="0" smtClean="0"/>
              <a:t>? O </a:t>
            </a:r>
            <a:r>
              <a:rPr lang="en-US" b="1" dirty="0" err="1" smtClean="0"/>
              <a:t>que</a:t>
            </a:r>
            <a:r>
              <a:rPr lang="en-US" b="1" dirty="0" smtClean="0"/>
              <a:t> é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unidade</a:t>
            </a:r>
            <a:r>
              <a:rPr lang="en-US" b="1" dirty="0" smtClean="0"/>
              <a:t>? Como </a:t>
            </a:r>
            <a:r>
              <a:rPr lang="en-US" b="1" dirty="0" err="1" smtClean="0"/>
              <a:t>vivenciamos</a:t>
            </a:r>
            <a:r>
              <a:rPr lang="en-US" b="1" dirty="0" smtClean="0"/>
              <a:t> </a:t>
            </a:r>
            <a:r>
              <a:rPr lang="en-US" b="1" dirty="0" err="1" smtClean="0"/>
              <a:t>experiências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originam</a:t>
            </a:r>
            <a:r>
              <a:rPr lang="en-US" b="1" dirty="0" smtClean="0"/>
              <a:t> o </a:t>
            </a:r>
            <a:r>
              <a:rPr lang="en-US" b="1" dirty="0" err="1" smtClean="0"/>
              <a:t>sentido</a:t>
            </a:r>
            <a:r>
              <a:rPr lang="en-US" b="1" dirty="0" smtClean="0"/>
              <a:t> de </a:t>
            </a:r>
            <a:r>
              <a:rPr lang="en-US" b="1" dirty="0" err="1" smtClean="0"/>
              <a:t>unidade</a:t>
            </a:r>
            <a:r>
              <a:rPr lang="en-US" b="1" dirty="0" smtClean="0"/>
              <a:t>? Como </a:t>
            </a:r>
            <a:r>
              <a:rPr lang="en-US" b="1" dirty="0" err="1" smtClean="0"/>
              <a:t>procedemos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articular</a:t>
            </a:r>
            <a:r>
              <a:rPr lang="en-US" b="1" dirty="0" smtClean="0"/>
              <a:t>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unidade</a:t>
            </a:r>
            <a:r>
              <a:rPr lang="en-US" b="1" dirty="0" smtClean="0"/>
              <a:t>, </a:t>
            </a:r>
            <a:r>
              <a:rPr lang="en-US" b="1" dirty="0" err="1" smtClean="0"/>
              <a:t>como</a:t>
            </a:r>
            <a:r>
              <a:rPr lang="en-US" b="1" dirty="0" smtClean="0"/>
              <a:t> no </a:t>
            </a:r>
            <a:r>
              <a:rPr lang="en-US" b="1" dirty="0" err="1" smtClean="0"/>
              <a:t>caso</a:t>
            </a:r>
            <a:r>
              <a:rPr lang="en-US" b="1" dirty="0" smtClean="0"/>
              <a:t> do </a:t>
            </a:r>
            <a:r>
              <a:rPr lang="en-US" b="1" dirty="0" err="1" smtClean="0"/>
              <a:t>número</a:t>
            </a:r>
            <a:r>
              <a:rPr lang="en-US" b="1" dirty="0" smtClean="0"/>
              <a:t> um?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err="1" smtClean="0"/>
              <a:t>Ou</a:t>
            </a:r>
            <a:r>
              <a:rPr lang="en-US" b="1" dirty="0" smtClean="0"/>
              <a:t> se </a:t>
            </a:r>
            <a:r>
              <a:rPr lang="en-US" b="1" dirty="0" err="1" smtClean="0"/>
              <a:t>dissermos</a:t>
            </a:r>
            <a:r>
              <a:rPr lang="en-US" b="1" dirty="0" smtClean="0"/>
              <a:t>: </a:t>
            </a:r>
            <a:r>
              <a:rPr lang="en-US" b="1" dirty="0" err="1" smtClean="0"/>
              <a:t>pesquisa</a:t>
            </a:r>
            <a:r>
              <a:rPr lang="en-US" b="1" dirty="0" smtClean="0"/>
              <a:t> </a:t>
            </a:r>
            <a:r>
              <a:rPr lang="en-US" b="1" dirty="0" err="1" smtClean="0"/>
              <a:t>qualitativa</a:t>
            </a:r>
            <a:r>
              <a:rPr lang="en-US" b="1" dirty="0" smtClean="0"/>
              <a:t>. </a:t>
            </a:r>
            <a:r>
              <a:rPr lang="en-US" b="1" dirty="0" err="1" smtClean="0"/>
              <a:t>Interrogamos</a:t>
            </a:r>
            <a:r>
              <a:rPr lang="en-US" b="1" dirty="0" smtClean="0"/>
              <a:t>: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qualificamos</a:t>
            </a:r>
            <a:r>
              <a:rPr lang="en-US" b="1" dirty="0" smtClean="0"/>
              <a:t>? 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qualificamos</a:t>
            </a:r>
            <a:r>
              <a:rPr lang="en-US" b="1" dirty="0" smtClean="0"/>
              <a:t>: as cores das </a:t>
            </a:r>
            <a:r>
              <a:rPr lang="en-US" b="1" dirty="0" err="1" smtClean="0"/>
              <a:t>coisas</a:t>
            </a:r>
            <a:r>
              <a:rPr lang="en-US" b="1" dirty="0" smtClean="0"/>
              <a:t>? As cores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percebemos</a:t>
            </a:r>
            <a:r>
              <a:rPr lang="en-US" b="1" dirty="0" smtClean="0"/>
              <a:t> </a:t>
            </a:r>
            <a:r>
              <a:rPr lang="en-US" b="1" dirty="0" err="1" smtClean="0"/>
              <a:t>quando</a:t>
            </a:r>
            <a:r>
              <a:rPr lang="en-US" b="1" dirty="0" smtClean="0"/>
              <a:t> </a:t>
            </a:r>
            <a:r>
              <a:rPr lang="en-US" b="1" dirty="0" err="1" smtClean="0"/>
              <a:t>olhamos</a:t>
            </a:r>
            <a:r>
              <a:rPr lang="en-US" b="1" dirty="0" smtClean="0"/>
              <a:t> as </a:t>
            </a:r>
            <a:r>
              <a:rPr lang="en-US" b="1" dirty="0" err="1" smtClean="0"/>
              <a:t>coisas</a:t>
            </a:r>
            <a:r>
              <a:rPr lang="en-US" b="1" dirty="0" smtClean="0"/>
              <a:t> de </a:t>
            </a:r>
            <a:r>
              <a:rPr lang="en-US" b="1" dirty="0" err="1" smtClean="0"/>
              <a:t>determinadas</a:t>
            </a:r>
            <a:r>
              <a:rPr lang="en-US" b="1" dirty="0" smtClean="0"/>
              <a:t> </a:t>
            </a:r>
            <a:r>
              <a:rPr lang="en-US" b="1" dirty="0" err="1" smtClean="0"/>
              <a:t>perspectivas</a:t>
            </a:r>
            <a:r>
              <a:rPr lang="en-US" b="1" dirty="0" smtClean="0"/>
              <a:t>?  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26099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FENOMENOLOGIA: O QUE ISSO SIGNIFICA?</a:t>
            </a:r>
            <a:endParaRPr lang="pt-BR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843" y="511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FAZENDO PESQUISA EM UMA ABORDAGEM FENOMENOLÓGICA: como compreender a pesquisa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en-US" sz="3400" b="1" dirty="0" err="1" smtClean="0"/>
              <a:t>Tendo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interpretado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os</a:t>
            </a:r>
            <a:r>
              <a:rPr lang="en-US" sz="3400" b="1" dirty="0" smtClean="0"/>
              <a:t> </a:t>
            </a:r>
            <a:r>
              <a:rPr lang="en-US" sz="3400" b="1" i="1" dirty="0" smtClean="0"/>
              <a:t>NÚCLEOS DE IDEIAS </a:t>
            </a:r>
            <a:r>
              <a:rPr lang="en-US" sz="3400" b="1" dirty="0" err="1" smtClean="0"/>
              <a:t>movemo-nos</a:t>
            </a:r>
            <a:r>
              <a:rPr lang="en-US" sz="3400" b="1" dirty="0" smtClean="0"/>
              <a:t> para o </a:t>
            </a:r>
            <a:r>
              <a:rPr lang="en-US" sz="3400" b="1" dirty="0" err="1" smtClean="0"/>
              <a:t>momento</a:t>
            </a:r>
            <a:r>
              <a:rPr lang="en-US" sz="3400" b="1" dirty="0" smtClean="0"/>
              <a:t> da </a:t>
            </a:r>
            <a:r>
              <a:rPr lang="en-US" sz="3400" b="1" i="1" dirty="0" smtClean="0"/>
              <a:t>META-ANÁLISE</a:t>
            </a:r>
            <a:r>
              <a:rPr lang="en-US" sz="3400" b="1" dirty="0" smtClean="0"/>
              <a:t>  </a:t>
            </a:r>
            <a:r>
              <a:rPr lang="en-US" sz="3400" b="1" dirty="0" err="1" smtClean="0"/>
              <a:t>ou</a:t>
            </a:r>
            <a:r>
              <a:rPr lang="en-US" sz="3400" b="1" i="1" dirty="0" smtClean="0"/>
              <a:t> meta-</a:t>
            </a:r>
            <a:r>
              <a:rPr lang="en-US" sz="3400" b="1" i="1" dirty="0" err="1" smtClean="0"/>
              <a:t>compreensão</a:t>
            </a:r>
            <a:r>
              <a:rPr lang="en-US" sz="3400" b="1" i="1" dirty="0" smtClean="0"/>
              <a:t> da </a:t>
            </a:r>
            <a:r>
              <a:rPr lang="en-US" sz="3400" b="1" i="1" dirty="0" err="1" smtClean="0"/>
              <a:t>pesquisa</a:t>
            </a:r>
            <a:r>
              <a:rPr lang="en-US" sz="3400" b="1" i="1" dirty="0" smtClean="0"/>
              <a:t> que </a:t>
            </a:r>
            <a:r>
              <a:rPr lang="en-US" sz="3400" b="1" i="1" dirty="0" err="1" smtClean="0"/>
              <a:t>realizamos</a:t>
            </a:r>
            <a:r>
              <a:rPr lang="en-US" sz="3400" b="1" i="1" dirty="0" smtClean="0"/>
              <a:t>. </a:t>
            </a:r>
            <a:endParaRPr lang="en-US" sz="3400" b="1" dirty="0" smtClean="0"/>
          </a:p>
          <a:p>
            <a:pPr lvl="0" algn="just">
              <a:lnSpc>
                <a:spcPct val="120000"/>
              </a:lnSpc>
            </a:pPr>
            <a:endParaRPr lang="en-US" sz="3400" b="1" dirty="0" smtClean="0"/>
          </a:p>
          <a:p>
            <a:pPr lvl="0" algn="just">
              <a:lnSpc>
                <a:spcPct val="120000"/>
              </a:lnSpc>
            </a:pPr>
            <a:r>
              <a:rPr lang="en-US" sz="3400" b="1" dirty="0" err="1" smtClean="0"/>
              <a:t>Focamos</a:t>
            </a:r>
            <a:r>
              <a:rPr lang="en-US" sz="3400" b="1" dirty="0" smtClean="0"/>
              <a:t> o </a:t>
            </a:r>
            <a:r>
              <a:rPr lang="en-US" sz="3400" b="1" dirty="0" err="1" smtClean="0"/>
              <a:t>fenômento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investigado</a:t>
            </a:r>
            <a:r>
              <a:rPr lang="en-US" sz="3400" b="1" dirty="0" smtClean="0"/>
              <a:t> no </a:t>
            </a:r>
            <a:r>
              <a:rPr lang="en-US" sz="3400" b="1" dirty="0" err="1" smtClean="0"/>
              <a:t>contexto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área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pesquisa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explicitando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significados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compreendidos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nessa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área</a:t>
            </a:r>
            <a:r>
              <a:rPr lang="en-US" sz="3400" b="1" dirty="0" smtClean="0"/>
              <a:t> e </a:t>
            </a:r>
            <a:r>
              <a:rPr lang="en-US" sz="3400" b="1" dirty="0" err="1" smtClean="0"/>
              <a:t>apresentamos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nossa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compreensão</a:t>
            </a:r>
            <a:r>
              <a:rPr lang="en-US" sz="3400" b="1" dirty="0" smtClean="0"/>
              <a:t> disso </a:t>
            </a:r>
            <a:r>
              <a:rPr lang="en-US" sz="3400" b="1" dirty="0" err="1" smtClean="0"/>
              <a:t>que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foi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realizado</a:t>
            </a:r>
            <a:r>
              <a:rPr lang="en-US" sz="3400" b="1" dirty="0" smtClean="0"/>
              <a:t> e  dos </a:t>
            </a:r>
            <a:r>
              <a:rPr lang="en-US" sz="3400" b="1" dirty="0" err="1" smtClean="0"/>
              <a:t>esclarecimentos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que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entendemos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terem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possibilitados</a:t>
            </a:r>
            <a:r>
              <a:rPr lang="en-US" sz="3400" b="1" dirty="0" smtClean="0"/>
              <a:t>. </a:t>
            </a:r>
            <a:r>
              <a:rPr lang="en-US" sz="3400" b="1" dirty="0" err="1" smtClean="0"/>
              <a:t>Nesse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momento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podemos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explicitar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avanços</a:t>
            </a:r>
            <a:r>
              <a:rPr lang="en-US" sz="3400" b="1" dirty="0" smtClean="0"/>
              <a:t> que </a:t>
            </a:r>
            <a:r>
              <a:rPr lang="en-US" sz="3400" b="1" dirty="0" err="1" smtClean="0"/>
              <a:t>entendemos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terem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sido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possíveis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área</a:t>
            </a:r>
            <a:r>
              <a:rPr lang="en-US" sz="3400" b="1" dirty="0" smtClean="0"/>
              <a:t>, as </a:t>
            </a:r>
            <a:r>
              <a:rPr lang="en-US" sz="3400" b="1" dirty="0" err="1" smtClean="0"/>
              <a:t>questões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abertas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solicitando</a:t>
            </a:r>
            <a:r>
              <a:rPr lang="en-US" sz="3400" b="1" dirty="0" smtClean="0"/>
              <a:t> novas </a:t>
            </a:r>
            <a:r>
              <a:rPr lang="en-US" sz="3400" b="1" dirty="0" err="1" smtClean="0"/>
              <a:t>indagações</a:t>
            </a:r>
            <a:r>
              <a:rPr lang="en-US" sz="3400" b="1" dirty="0" smtClean="0"/>
              <a:t>, e </a:t>
            </a:r>
            <a:r>
              <a:rPr lang="en-US" sz="3400" b="1" dirty="0" err="1" smtClean="0"/>
              <a:t>por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vai</a:t>
            </a:r>
            <a:r>
              <a:rPr lang="en-US" sz="3400" b="1" dirty="0" smtClean="0"/>
              <a:t>.</a:t>
            </a:r>
            <a:endParaRPr lang="pt-BR" sz="3400" b="1" dirty="0"/>
          </a:p>
        </p:txBody>
      </p:sp>
    </p:spTree>
    <p:extLst>
      <p:ext uri="{BB962C8B-B14F-4D97-AF65-F5344CB8AC3E}">
        <p14:creationId xmlns="" xmlns:p14="http://schemas.microsoft.com/office/powerpoint/2010/main" val="675275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UM EXEMPLO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3000" b="1" dirty="0" smtClean="0"/>
              <a:t>Este </a:t>
            </a:r>
            <a:r>
              <a:rPr lang="en-US" sz="3000" b="1" dirty="0" err="1" smtClean="0"/>
              <a:t>exemplo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foi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extraído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uma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tese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doutoramento</a:t>
            </a:r>
            <a:r>
              <a:rPr lang="en-US" sz="3000" b="1" dirty="0" smtClean="0"/>
              <a:t> (HIRATSUKA, </a:t>
            </a:r>
            <a:r>
              <a:rPr lang="en-US" sz="3000" b="1" dirty="0"/>
              <a:t>Paulo </a:t>
            </a:r>
            <a:r>
              <a:rPr lang="en-US" sz="3000" b="1" dirty="0" err="1"/>
              <a:t>Isamo</a:t>
            </a:r>
            <a:r>
              <a:rPr lang="en-US" sz="3000" b="1" dirty="0"/>
              <a:t>. </a:t>
            </a:r>
            <a:r>
              <a:rPr lang="pt-BR" sz="3000" b="1" i="1" dirty="0"/>
              <a:t>A vivência da experiência da mudança da prática de ensino de Matemática. </a:t>
            </a:r>
            <a:r>
              <a:rPr lang="en-US" sz="3000" b="1" dirty="0"/>
              <a:t>Rio Claro, UNESP, </a:t>
            </a:r>
            <a:r>
              <a:rPr lang="en-US" sz="3000" b="1" dirty="0" err="1"/>
              <a:t>Tese</a:t>
            </a:r>
            <a:r>
              <a:rPr lang="en-US" sz="3000" b="1" dirty="0"/>
              <a:t> de </a:t>
            </a:r>
            <a:r>
              <a:rPr lang="en-US" sz="3000" b="1" dirty="0" err="1"/>
              <a:t>Doutoramento</a:t>
            </a:r>
            <a:r>
              <a:rPr lang="en-US" sz="3000" b="1" dirty="0"/>
              <a:t>, 2003), </a:t>
            </a:r>
            <a:r>
              <a:rPr lang="en-US" sz="3000" b="1" dirty="0" err="1" smtClean="0"/>
              <a:t>realizada</a:t>
            </a:r>
            <a:r>
              <a:rPr lang="en-US" sz="3000" b="1" dirty="0" smtClean="0"/>
              <a:t> sob </a:t>
            </a:r>
            <a:r>
              <a:rPr lang="en-US" sz="3000" b="1" dirty="0" err="1" smtClean="0"/>
              <a:t>minha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orientação</a:t>
            </a:r>
            <a:r>
              <a:rPr lang="en-US" sz="3000" b="1" dirty="0" smtClean="0"/>
              <a:t>.</a:t>
            </a:r>
          </a:p>
          <a:p>
            <a:pPr algn="just"/>
            <a:endParaRPr lang="en-US" sz="3000" b="1" dirty="0" smtClean="0"/>
          </a:p>
          <a:p>
            <a:pPr algn="just"/>
            <a:r>
              <a:rPr lang="en-US" sz="3000" b="1" dirty="0" smtClean="0"/>
              <a:t>Os </a:t>
            </a:r>
            <a:r>
              <a:rPr lang="en-US" sz="3000" b="1" dirty="0" err="1" smtClean="0"/>
              <a:t>sujeitos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significativos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depoentes</a:t>
            </a:r>
            <a:r>
              <a:rPr lang="en-US" sz="3000" b="1" dirty="0" smtClean="0"/>
              <a:t> da </a:t>
            </a:r>
            <a:r>
              <a:rPr lang="en-US" sz="3000" b="1" dirty="0" err="1" smtClean="0"/>
              <a:t>pesquisa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são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professores</a:t>
            </a:r>
            <a:r>
              <a:rPr lang="en-US" sz="3000" b="1" dirty="0" smtClean="0"/>
              <a:t> que </a:t>
            </a:r>
            <a:r>
              <a:rPr lang="en-US" sz="3000" b="1" dirty="0" err="1" smtClean="0"/>
              <a:t>vivenciaram</a:t>
            </a:r>
            <a:r>
              <a:rPr lang="en-US" sz="3000" b="1" dirty="0" smtClean="0"/>
              <a:t> a </a:t>
            </a:r>
            <a:r>
              <a:rPr lang="en-US" sz="3000" b="1" dirty="0" err="1" smtClean="0"/>
              <a:t>experiência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terem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mudado</a:t>
            </a:r>
            <a:r>
              <a:rPr lang="en-US" sz="3000" b="1" dirty="0" smtClean="0"/>
              <a:t> de </a:t>
            </a:r>
            <a:r>
              <a:rPr lang="en-US" sz="3000" b="1" dirty="0" err="1" smtClean="0"/>
              <a:t>atitude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ensinarem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Matemática</a:t>
            </a:r>
            <a:r>
              <a:rPr lang="en-US" sz="3000" b="1" dirty="0" smtClean="0"/>
              <a:t>. </a:t>
            </a:r>
            <a:endParaRPr lang="pt-BR" sz="3000" b="1" dirty="0"/>
          </a:p>
          <a:p>
            <a:pPr>
              <a:buNone/>
            </a:pPr>
            <a:r>
              <a:rPr lang="en-US" dirty="0"/>
              <a:t>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54451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1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UM EXEMPLO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A </a:t>
            </a:r>
            <a:r>
              <a:rPr lang="en-US" sz="2800" b="1" dirty="0" err="1" smtClean="0"/>
              <a:t>interrogação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orientadora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pesquisa</a:t>
            </a:r>
            <a:r>
              <a:rPr lang="en-US" sz="2800" b="1" dirty="0" smtClean="0"/>
              <a:t>: </a:t>
            </a:r>
            <a:r>
              <a:rPr lang="en-US" sz="2800" b="1" i="1" dirty="0" smtClean="0"/>
              <a:t>o </a:t>
            </a:r>
            <a:r>
              <a:rPr lang="en-US" sz="2800" b="1" i="1" dirty="0" err="1" smtClean="0"/>
              <a:t>que</a:t>
            </a:r>
            <a:r>
              <a:rPr lang="en-US" sz="2800" b="1" i="1" dirty="0" smtClean="0"/>
              <a:t> é </a:t>
            </a:r>
            <a:r>
              <a:rPr lang="en-US" sz="2800" b="1" i="1" dirty="0" err="1" smtClean="0"/>
              <a:t>isso</a:t>
            </a:r>
            <a:r>
              <a:rPr lang="en-US" sz="2800" b="1" i="1" dirty="0" smtClean="0"/>
              <a:t>, a </a:t>
            </a:r>
            <a:r>
              <a:rPr lang="en-US" sz="2800" b="1" i="1" dirty="0" err="1" smtClean="0"/>
              <a:t>experiência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vivida</a:t>
            </a:r>
            <a:r>
              <a:rPr lang="en-US" sz="2800" b="1" i="1" dirty="0" smtClean="0"/>
              <a:t> de </a:t>
            </a:r>
            <a:r>
              <a:rPr lang="en-US" sz="2800" b="1" i="1" dirty="0" err="1" smtClean="0"/>
              <a:t>mudança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prática</a:t>
            </a:r>
            <a:r>
              <a:rPr lang="en-US" sz="2800" b="1" i="1" dirty="0" smtClean="0"/>
              <a:t> de </a:t>
            </a:r>
            <a:r>
              <a:rPr lang="en-US" sz="2800" b="1" i="1" dirty="0" err="1" smtClean="0"/>
              <a:t>ensinar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Matemática</a:t>
            </a:r>
            <a:r>
              <a:rPr lang="en-US" sz="2800" b="1" i="1" dirty="0" smtClean="0"/>
              <a:t>? 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O </a:t>
            </a:r>
            <a:r>
              <a:rPr lang="en-US" sz="2800" b="1" dirty="0" err="1" smtClean="0"/>
              <a:t>fenômeno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buscávamos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compreender</a:t>
            </a:r>
            <a:r>
              <a:rPr lang="en-US" sz="2800" b="1" dirty="0" smtClean="0"/>
              <a:t>:</a:t>
            </a:r>
            <a:r>
              <a:rPr lang="en-US" sz="2800" b="1" i="1" dirty="0" smtClean="0"/>
              <a:t> a </a:t>
            </a:r>
            <a:r>
              <a:rPr lang="en-US" sz="2800" b="1" i="1" dirty="0" err="1" smtClean="0"/>
              <a:t>experiência</a:t>
            </a:r>
            <a:r>
              <a:rPr lang="en-US" sz="2800" b="1" i="1" dirty="0" smtClean="0"/>
              <a:t> de </a:t>
            </a:r>
            <a:r>
              <a:rPr lang="en-US" sz="2800" b="1" i="1" dirty="0" err="1" smtClean="0"/>
              <a:t>mudança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prática</a:t>
            </a:r>
            <a:r>
              <a:rPr lang="en-US" sz="2800" b="1" i="1" dirty="0" smtClean="0"/>
              <a:t>. </a:t>
            </a:r>
            <a:r>
              <a:rPr lang="en-US" sz="2800" b="1" dirty="0" err="1" smtClean="0"/>
              <a:t>Focamos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interpretação</a:t>
            </a:r>
            <a:r>
              <a:rPr lang="en-US" sz="2800" b="1" dirty="0" smtClean="0"/>
              <a:t> dos </a:t>
            </a:r>
            <a:r>
              <a:rPr lang="en-US" sz="2800" b="1" dirty="0" err="1" smtClean="0"/>
              <a:t>significados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gradualmente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foram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desvelados</a:t>
            </a:r>
            <a:r>
              <a:rPr lang="en-US" sz="2800" b="1" dirty="0" smtClean="0"/>
              <a:t> à </a:t>
            </a:r>
            <a:r>
              <a:rPr lang="en-US" sz="2800" b="1" dirty="0" err="1" smtClean="0"/>
              <a:t>medida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adentrávamos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diferentes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camadas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intertecidas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expondo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interpretação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dito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sujeitos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abrangendo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constituindo</a:t>
            </a:r>
            <a:r>
              <a:rPr lang="en-US" sz="2800" b="1" dirty="0" smtClean="0"/>
              <a:t> um </a:t>
            </a:r>
            <a:r>
              <a:rPr lang="en-US" sz="2800" b="1" dirty="0" err="1" smtClean="0"/>
              <a:t>todo</a:t>
            </a:r>
            <a:r>
              <a:rPr lang="en-US" sz="2800" b="1" dirty="0" smtClean="0"/>
              <a:t> que, </a:t>
            </a:r>
            <a:r>
              <a:rPr lang="en-US" sz="2800" b="1" dirty="0" err="1" smtClean="0"/>
              <a:t>pouco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pouco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começou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fazer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sentido</a:t>
            </a:r>
            <a:r>
              <a:rPr lang="en-US" sz="2800" b="1" dirty="0" smtClean="0"/>
              <a:t> para </a:t>
            </a:r>
            <a:r>
              <a:rPr lang="en-US" sz="2800" b="1" dirty="0" err="1" smtClean="0"/>
              <a:t>nós</a:t>
            </a:r>
            <a:r>
              <a:rPr lang="en-US" sz="2800" b="1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67902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2" y="-1230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EXEMPLO DE PROCEDIMENTO REALIZADO NO MOMENTO DA ANÁLISE IDEOGRÁFICA  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2" y="1600200"/>
            <a:ext cx="9129048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 algn="just">
              <a:buNone/>
            </a:pPr>
            <a:r>
              <a:rPr lang="en-US" b="1" dirty="0"/>
              <a:t>	</a:t>
            </a:r>
            <a:r>
              <a:rPr lang="en-US" sz="7200" b="1" dirty="0" err="1" smtClean="0"/>
              <a:t>Relato</a:t>
            </a:r>
            <a:r>
              <a:rPr lang="en-US" sz="7200" b="1" dirty="0" smtClean="0"/>
              <a:t> (</a:t>
            </a:r>
            <a:r>
              <a:rPr lang="en-US" sz="7200" b="1" dirty="0" err="1" smtClean="0"/>
              <a:t>depoimento</a:t>
            </a:r>
            <a:r>
              <a:rPr lang="en-US" sz="7200" b="1" dirty="0" smtClean="0"/>
              <a:t>) do </a:t>
            </a:r>
            <a:r>
              <a:rPr lang="en-US" sz="7200" b="1" dirty="0" err="1" smtClean="0">
                <a:solidFill>
                  <a:srgbClr val="FF0000"/>
                </a:solidFill>
              </a:rPr>
              <a:t>sujeito</a:t>
            </a:r>
            <a:r>
              <a:rPr lang="en-US" sz="7200" b="1" dirty="0" smtClean="0">
                <a:solidFill>
                  <a:srgbClr val="FF0000"/>
                </a:solidFill>
              </a:rPr>
              <a:t> E </a:t>
            </a:r>
          </a:p>
          <a:p>
            <a:pPr algn="just">
              <a:buNone/>
            </a:pPr>
            <a:endParaRPr lang="en-US" sz="7200" dirty="0" smtClean="0"/>
          </a:p>
          <a:p>
            <a:pPr algn="just">
              <a:buNone/>
            </a:pPr>
            <a:r>
              <a:rPr lang="en-US" sz="7200" dirty="0" smtClean="0"/>
              <a:t>	</a:t>
            </a:r>
            <a:r>
              <a:rPr lang="en-US" sz="7200" b="1" dirty="0" err="1"/>
              <a:t>U</a:t>
            </a:r>
            <a:r>
              <a:rPr lang="en-US" sz="7200" b="1" dirty="0" err="1" smtClean="0"/>
              <a:t>nidades</a:t>
            </a:r>
            <a:r>
              <a:rPr lang="en-US" sz="7200" b="1" dirty="0" smtClean="0"/>
              <a:t> de </a:t>
            </a:r>
            <a:r>
              <a:rPr lang="en-US" sz="7200" b="1" dirty="0" err="1" smtClean="0"/>
              <a:t>Sentido</a:t>
            </a:r>
            <a:r>
              <a:rPr lang="en-US" sz="7200" b="1" dirty="0" smtClean="0"/>
              <a:t> - US</a:t>
            </a:r>
            <a:endParaRPr lang="pt-BR" sz="7200" b="1" dirty="0"/>
          </a:p>
          <a:p>
            <a:pPr algn="just">
              <a:buNone/>
            </a:pPr>
            <a:r>
              <a:rPr lang="en-US" sz="7200" b="1" dirty="0" smtClean="0"/>
              <a:t>	</a:t>
            </a:r>
          </a:p>
          <a:p>
            <a:pPr algn="just">
              <a:buNone/>
            </a:pPr>
            <a:r>
              <a:rPr lang="en-US" sz="7200" b="1" dirty="0" smtClean="0"/>
              <a:t>	….</a:t>
            </a:r>
            <a:r>
              <a:rPr lang="en-US" sz="7200" b="1" dirty="0" err="1" smtClean="0"/>
              <a:t>então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organizamos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uma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reunião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para</a:t>
            </a:r>
            <a:r>
              <a:rPr lang="en-US" sz="7200" b="1" dirty="0" smtClean="0"/>
              <a:t> </a:t>
            </a:r>
            <a:r>
              <a:rPr lang="en-US" sz="7200" b="1" i="1" dirty="0" err="1" smtClean="0"/>
              <a:t>bater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papo</a:t>
            </a:r>
            <a:r>
              <a:rPr lang="en-US" sz="7200" b="1" i="1" dirty="0" smtClean="0"/>
              <a:t> </a:t>
            </a:r>
            <a:r>
              <a:rPr lang="en-US" sz="7200" b="1" dirty="0" err="1" smtClean="0"/>
              <a:t>sobre</a:t>
            </a:r>
            <a:r>
              <a:rPr lang="en-US" sz="7200" b="1" dirty="0" smtClean="0"/>
              <a:t> ….</a:t>
            </a:r>
            <a:r>
              <a:rPr lang="en-US" sz="7200" b="1" dirty="0" err="1" smtClean="0"/>
              <a:t>cálculo</a:t>
            </a:r>
            <a:r>
              <a:rPr lang="en-US" sz="7200" b="1" dirty="0" smtClean="0"/>
              <a:t> de um </a:t>
            </a:r>
            <a:r>
              <a:rPr lang="en-US" sz="7200" b="1" dirty="0" err="1" smtClean="0"/>
              <a:t>modo</a:t>
            </a:r>
            <a:r>
              <a:rPr lang="en-US" sz="7200" b="1" dirty="0" smtClean="0"/>
              <a:t> informal. </a:t>
            </a:r>
            <a:r>
              <a:rPr lang="en-US" sz="7200" b="1" dirty="0" err="1" smtClean="0"/>
              <a:t>Eu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penso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que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essa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reunião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foi</a:t>
            </a:r>
            <a:r>
              <a:rPr lang="en-US" sz="7200" b="1" dirty="0" smtClean="0"/>
              <a:t> o  </a:t>
            </a:r>
            <a:r>
              <a:rPr lang="en-US" sz="7200" b="1" i="1" dirty="0" err="1" smtClean="0"/>
              <a:t>ponto</a:t>
            </a:r>
            <a:r>
              <a:rPr lang="en-US" sz="7200" b="1" i="1" dirty="0" smtClean="0"/>
              <a:t> de </a:t>
            </a:r>
            <a:r>
              <a:rPr lang="en-US" sz="7200" b="1" i="1" dirty="0" err="1" smtClean="0"/>
              <a:t>mutação</a:t>
            </a:r>
            <a:r>
              <a:rPr lang="en-US" sz="7200" b="1" i="1" dirty="0" smtClean="0"/>
              <a:t> </a:t>
            </a:r>
            <a:r>
              <a:rPr lang="en-US" sz="7200" b="1" dirty="0" err="1" smtClean="0"/>
              <a:t>para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mim</a:t>
            </a:r>
            <a:r>
              <a:rPr lang="en-US" sz="7200" b="1" dirty="0" smtClean="0"/>
              <a:t>; </a:t>
            </a:r>
            <a:r>
              <a:rPr lang="en-US" sz="7200" b="1" dirty="0" err="1" smtClean="0"/>
              <a:t>foi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quando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eu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comecei</a:t>
            </a:r>
            <a:r>
              <a:rPr lang="en-US" sz="7200" b="1" dirty="0" smtClean="0"/>
              <a:t> a </a:t>
            </a:r>
            <a:r>
              <a:rPr lang="en-US" sz="7200" b="1" dirty="0" err="1" smtClean="0"/>
              <a:t>mudar</a:t>
            </a:r>
            <a:r>
              <a:rPr lang="en-US" sz="7200" b="1" dirty="0" smtClean="0"/>
              <a:t> o </a:t>
            </a:r>
            <a:r>
              <a:rPr lang="en-US" sz="7200" b="1" dirty="0" err="1" smtClean="0"/>
              <a:t>modo</a:t>
            </a:r>
            <a:r>
              <a:rPr lang="en-US" sz="7200" b="1" dirty="0" smtClean="0"/>
              <a:t> de </a:t>
            </a:r>
            <a:r>
              <a:rPr lang="en-US" sz="7200" b="1" dirty="0" err="1" smtClean="0"/>
              <a:t>compreender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minhas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concepções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sobre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ensino</a:t>
            </a:r>
            <a:r>
              <a:rPr lang="en-US" sz="7200" b="1" dirty="0" smtClean="0"/>
              <a:t>. </a:t>
            </a:r>
          </a:p>
          <a:p>
            <a:pPr algn="just">
              <a:buNone/>
            </a:pPr>
            <a:r>
              <a:rPr lang="en-US" sz="3600" b="1" dirty="0"/>
              <a:t>	</a:t>
            </a:r>
            <a:endParaRPr lang="en-US" sz="3600" b="1" dirty="0" smtClean="0"/>
          </a:p>
          <a:p>
            <a:endParaRPr lang="pt-BR" dirty="0"/>
          </a:p>
          <a:p>
            <a:endParaRPr lang="pt-BR" dirty="0"/>
          </a:p>
          <a:p>
            <a:pPr>
              <a:buNone/>
            </a:pPr>
            <a:r>
              <a:rPr lang="en-US" dirty="0"/>
              <a:t> 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8371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2" y="1600200"/>
            <a:ext cx="9129048" cy="5257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endParaRPr lang="en-US" sz="11200" b="1" dirty="0" smtClean="0"/>
          </a:p>
          <a:p>
            <a:pPr algn="just">
              <a:buNone/>
            </a:pPr>
            <a:r>
              <a:rPr lang="en-US" sz="11200" b="1" dirty="0" smtClean="0"/>
              <a:t>	</a:t>
            </a:r>
            <a:r>
              <a:rPr lang="en-US" sz="10500" b="1" dirty="0" err="1" smtClean="0"/>
              <a:t>Análise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hermenêutica</a:t>
            </a:r>
            <a:r>
              <a:rPr lang="en-US" sz="10500" b="1" dirty="0" smtClean="0"/>
              <a:t> do </a:t>
            </a:r>
            <a:r>
              <a:rPr lang="en-US" sz="10500" b="1" dirty="0" err="1" smtClean="0"/>
              <a:t>dito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pelo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sujeito</a:t>
            </a:r>
            <a:endParaRPr lang="en-US" sz="10500" b="1" dirty="0" smtClean="0"/>
          </a:p>
          <a:p>
            <a:pPr algn="just">
              <a:buNone/>
            </a:pPr>
            <a:endParaRPr lang="en-US" sz="10500" b="1" dirty="0" smtClean="0"/>
          </a:p>
          <a:p>
            <a:pPr algn="just"/>
            <a:r>
              <a:rPr lang="en-US" sz="10500" b="1" i="1" dirty="0" err="1" smtClean="0"/>
              <a:t>Bater</a:t>
            </a:r>
            <a:r>
              <a:rPr lang="en-US" sz="10500" b="1" i="1" dirty="0" smtClean="0"/>
              <a:t> </a:t>
            </a:r>
            <a:r>
              <a:rPr lang="en-US" sz="10500" b="1" i="1" dirty="0" err="1" smtClean="0"/>
              <a:t>papo</a:t>
            </a:r>
            <a:r>
              <a:rPr lang="en-US" sz="10500" b="1" i="1" dirty="0" smtClean="0"/>
              <a:t> </a:t>
            </a:r>
            <a:r>
              <a:rPr lang="en-US" sz="10500" b="1" dirty="0" err="1" smtClean="0"/>
              <a:t>significa</a:t>
            </a:r>
            <a:r>
              <a:rPr lang="en-US" sz="10500" b="1" dirty="0" smtClean="0"/>
              <a:t> </a:t>
            </a:r>
            <a:r>
              <a:rPr lang="en-US" sz="10500" b="1" i="1" dirty="0" err="1" smtClean="0"/>
              <a:t>falar</a:t>
            </a:r>
            <a:r>
              <a:rPr lang="en-US" sz="10500" b="1" i="1" dirty="0" smtClean="0"/>
              <a:t> </a:t>
            </a:r>
            <a:r>
              <a:rPr lang="en-US" sz="10500" b="1" i="1" dirty="0" err="1" smtClean="0"/>
              <a:t>sobre</a:t>
            </a:r>
            <a:r>
              <a:rPr lang="en-US" sz="10500" b="1" i="1" dirty="0" smtClean="0"/>
              <a:t> </a:t>
            </a:r>
            <a:r>
              <a:rPr lang="en-US" sz="10500" b="1" dirty="0" smtClean="0"/>
              <a:t>de </a:t>
            </a:r>
            <a:r>
              <a:rPr lang="en-US" sz="10500" b="1" dirty="0" err="1" smtClean="0"/>
              <a:t>modo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descomprometido</a:t>
            </a:r>
            <a:r>
              <a:rPr lang="en-US" sz="10500" b="1" dirty="0" smtClean="0"/>
              <a:t> com </a:t>
            </a:r>
            <a:r>
              <a:rPr lang="en-US" sz="10500" b="1" dirty="0" err="1" smtClean="0"/>
              <a:t>teorias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ou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ideologias</a:t>
            </a:r>
            <a:r>
              <a:rPr lang="en-US" sz="10500" b="1" dirty="0" smtClean="0"/>
              <a:t>. É </a:t>
            </a:r>
            <a:r>
              <a:rPr lang="en-US" sz="10500" b="1" dirty="0" err="1" smtClean="0"/>
              <a:t>falar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por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falar</a:t>
            </a:r>
            <a:r>
              <a:rPr lang="en-US" sz="10500" b="1" dirty="0" smtClean="0"/>
              <a:t>, </a:t>
            </a:r>
            <a:r>
              <a:rPr lang="en-US" sz="10500" b="1" dirty="0" err="1" smtClean="0"/>
              <a:t>sem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ter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por</a:t>
            </a:r>
            <a:r>
              <a:rPr lang="en-US" sz="10500" b="1" dirty="0" smtClean="0"/>
              <a:t> meta </a:t>
            </a:r>
            <a:r>
              <a:rPr lang="en-US" sz="10500" b="1" dirty="0" err="1" smtClean="0"/>
              <a:t>chegar</a:t>
            </a:r>
            <a:r>
              <a:rPr lang="en-US" sz="10500" b="1" dirty="0" smtClean="0"/>
              <a:t> a </a:t>
            </a:r>
            <a:r>
              <a:rPr lang="en-US" sz="10500" b="1" dirty="0" err="1" smtClean="0"/>
              <a:t>uma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conclusão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ou</a:t>
            </a:r>
            <a:r>
              <a:rPr lang="en-US" sz="10500" b="1" dirty="0" smtClean="0"/>
              <a:t> </a:t>
            </a:r>
            <a:r>
              <a:rPr lang="en-US" sz="10500" b="1" dirty="0" err="1" smtClean="0"/>
              <a:t>proposta</a:t>
            </a:r>
            <a:r>
              <a:rPr lang="en-US" sz="10500" b="1" dirty="0" smtClean="0"/>
              <a:t>, etc. </a:t>
            </a:r>
            <a:endParaRPr lang="pt-BR" sz="10500" b="1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52" y="-2595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EXEMPLO DE PROCEDIMENTO REALIZADO NO MOMENTO DA ANÁLISE IDEOGRÁFICA: </a:t>
            </a:r>
            <a:r>
              <a:rPr lang="en-US" sz="3200" b="1" dirty="0" err="1" smtClean="0"/>
              <a:t>enxertando</a:t>
            </a:r>
            <a:r>
              <a:rPr lang="en-US" sz="3200" b="1" dirty="0" smtClean="0"/>
              <a:t> a  </a:t>
            </a:r>
            <a:r>
              <a:rPr lang="en-US" sz="3200" b="1" dirty="0" err="1" smtClean="0"/>
              <a:t>hermenêutica</a:t>
            </a:r>
            <a:r>
              <a:rPr lang="en-US" sz="3200" b="1" dirty="0" smtClean="0"/>
              <a:t>   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42907005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2" y="1600200"/>
            <a:ext cx="9129048" cy="5257800"/>
          </a:xfrm>
        </p:spPr>
        <p:txBody>
          <a:bodyPr>
            <a:normAutofit fontScale="25000" lnSpcReduction="20000"/>
          </a:bodyPr>
          <a:lstStyle/>
          <a:p>
            <a:endParaRPr lang="en-US" sz="9600" b="1" dirty="0" smtClean="0"/>
          </a:p>
          <a:p>
            <a:pPr>
              <a:buNone/>
            </a:pPr>
            <a:r>
              <a:rPr lang="en-US" sz="11200" b="1" dirty="0" smtClean="0"/>
              <a:t>	 </a:t>
            </a:r>
            <a:r>
              <a:rPr lang="en-US" sz="13600" b="1" dirty="0" err="1" smtClean="0"/>
              <a:t>Análise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hermenêutica</a:t>
            </a:r>
            <a:r>
              <a:rPr lang="en-US" sz="13600" b="1" dirty="0" smtClean="0"/>
              <a:t> do </a:t>
            </a:r>
            <a:r>
              <a:rPr lang="en-US" sz="13600" b="1" dirty="0" err="1" smtClean="0"/>
              <a:t>dito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pelo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sujeito</a:t>
            </a:r>
            <a:r>
              <a:rPr lang="en-US" sz="13600" b="1" dirty="0" smtClean="0"/>
              <a:t>  </a:t>
            </a:r>
          </a:p>
          <a:p>
            <a:pPr>
              <a:buNone/>
            </a:pPr>
            <a:r>
              <a:rPr lang="en-US" sz="13600" b="1" dirty="0" smtClean="0"/>
              <a:t>	 </a:t>
            </a:r>
            <a:r>
              <a:rPr lang="en-US" sz="13600" b="1" dirty="0" err="1" smtClean="0"/>
              <a:t>Mudar</a:t>
            </a:r>
            <a:r>
              <a:rPr lang="en-US" sz="13600" b="1" dirty="0" smtClean="0"/>
              <a:t>: </a:t>
            </a:r>
            <a:r>
              <a:rPr lang="en-US" sz="13600" b="1" dirty="0" err="1" smtClean="0"/>
              <a:t>diz</a:t>
            </a:r>
            <a:r>
              <a:rPr lang="en-US" sz="13600" b="1" dirty="0" smtClean="0"/>
              <a:t> de um </a:t>
            </a:r>
            <a:r>
              <a:rPr lang="en-US" sz="13600" b="1" dirty="0" err="1" smtClean="0"/>
              <a:t>ato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ou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efeito</a:t>
            </a:r>
            <a:r>
              <a:rPr lang="en-US" sz="13600" b="1" dirty="0" smtClean="0"/>
              <a:t> de </a:t>
            </a:r>
            <a:r>
              <a:rPr lang="en-US" sz="13600" b="1" dirty="0" err="1" smtClean="0"/>
              <a:t>mudar</a:t>
            </a:r>
            <a:r>
              <a:rPr lang="en-US" sz="13600" b="1" dirty="0" smtClean="0"/>
              <a:t>.</a:t>
            </a:r>
          </a:p>
          <a:p>
            <a:endParaRPr lang="pt-BR" sz="13600" b="1" dirty="0" smtClean="0"/>
          </a:p>
          <a:p>
            <a:pPr algn="just">
              <a:buNone/>
            </a:pPr>
            <a:r>
              <a:rPr lang="en-US" sz="13600" b="1" dirty="0" smtClean="0"/>
              <a:t>	  a) é um </a:t>
            </a:r>
            <a:r>
              <a:rPr lang="en-US" sz="13600" b="1" dirty="0" err="1" smtClean="0"/>
              <a:t>ato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realizado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pelo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sujeito</a:t>
            </a:r>
            <a:r>
              <a:rPr lang="en-US" sz="13600" b="1" dirty="0" smtClean="0"/>
              <a:t> que </a:t>
            </a:r>
            <a:r>
              <a:rPr lang="en-US" sz="13600" b="1" dirty="0" err="1" smtClean="0"/>
              <a:t>mofica</a:t>
            </a:r>
            <a:r>
              <a:rPr lang="en-US" sz="13600" b="1" dirty="0" smtClean="0"/>
              <a:t> a </a:t>
            </a:r>
            <a:r>
              <a:rPr lang="en-US" sz="13600" b="1" dirty="0" smtClean="0"/>
              <a:t>	</a:t>
            </a:r>
            <a:r>
              <a:rPr lang="en-US" sz="13600" b="1" dirty="0" err="1" smtClean="0"/>
              <a:t>si</a:t>
            </a:r>
            <a:r>
              <a:rPr lang="en-US" sz="13600" b="1" dirty="0" smtClean="0"/>
              <a:t> </a:t>
            </a:r>
            <a:r>
              <a:rPr lang="en-US" sz="13600" b="1" dirty="0" smtClean="0"/>
              <a:t>	</a:t>
            </a:r>
            <a:r>
              <a:rPr lang="en-US" sz="13600" b="1" dirty="0" err="1" smtClean="0"/>
              <a:t>mesmo</a:t>
            </a:r>
            <a:r>
              <a:rPr lang="en-US" sz="13600" b="1" dirty="0" smtClean="0"/>
              <a:t> e </a:t>
            </a:r>
            <a:r>
              <a:rPr lang="en-US" sz="13600" b="1" dirty="0" err="1" smtClean="0"/>
              <a:t>pode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dizer</a:t>
            </a:r>
            <a:r>
              <a:rPr lang="en-US" sz="13600" b="1" dirty="0" smtClean="0"/>
              <a:t> do </a:t>
            </a:r>
            <a:r>
              <a:rPr lang="en-US" sz="13600" b="1" dirty="0" err="1" smtClean="0"/>
              <a:t>efeito</a:t>
            </a:r>
            <a:r>
              <a:rPr lang="en-US" sz="13600" b="1" dirty="0" smtClean="0"/>
              <a:t> de o </a:t>
            </a:r>
            <a:r>
              <a:rPr lang="en-US" sz="13600" b="1" dirty="0" smtClean="0"/>
              <a:t>	</a:t>
            </a:r>
            <a:r>
              <a:rPr lang="en-US" sz="13600" b="1" dirty="0" err="1" smtClean="0"/>
              <a:t>sujeito</a:t>
            </a:r>
            <a:r>
              <a:rPr lang="en-US" sz="13600" b="1" dirty="0" smtClean="0"/>
              <a:t> </a:t>
            </a:r>
            <a:r>
              <a:rPr lang="en-US" sz="13600" b="1" dirty="0" smtClean="0"/>
              <a:t>ser </a:t>
            </a:r>
            <a:r>
              <a:rPr lang="en-US" sz="13600" b="1" dirty="0" err="1" smtClean="0"/>
              <a:t>modificado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em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algumas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suas</a:t>
            </a:r>
            <a:r>
              <a:rPr lang="en-US" sz="13600" b="1" dirty="0" smtClean="0"/>
              <a:t> </a:t>
            </a:r>
            <a:r>
              <a:rPr lang="en-US" sz="13600" b="1" dirty="0" smtClean="0"/>
              <a:t>	</a:t>
            </a:r>
            <a:r>
              <a:rPr lang="en-US" sz="13600" b="1" dirty="0" err="1" smtClean="0"/>
              <a:t>características</a:t>
            </a:r>
            <a:r>
              <a:rPr lang="en-US" sz="13600" b="1" dirty="0" smtClean="0"/>
              <a:t>. </a:t>
            </a:r>
            <a:endParaRPr lang="pt-BR" sz="13600" b="1" dirty="0" smtClean="0"/>
          </a:p>
          <a:p>
            <a:pPr>
              <a:buNone/>
            </a:pPr>
            <a:endParaRPr lang="pt-BR" sz="13600" b="1" dirty="0" smtClean="0"/>
          </a:p>
          <a:p>
            <a:pPr>
              <a:buNone/>
            </a:pPr>
            <a:r>
              <a:rPr lang="en-US" sz="13600" b="1" dirty="0" smtClean="0"/>
              <a:t>	  b) </a:t>
            </a:r>
            <a:r>
              <a:rPr lang="en-US" sz="13600" b="1" dirty="0" err="1" smtClean="0"/>
              <a:t>Diz</a:t>
            </a:r>
            <a:r>
              <a:rPr lang="en-US" sz="13600" b="1" dirty="0" smtClean="0"/>
              <a:t> de </a:t>
            </a:r>
            <a:r>
              <a:rPr lang="en-US" sz="13600" b="1" dirty="0" err="1" smtClean="0"/>
              <a:t>transformação</a:t>
            </a:r>
            <a:r>
              <a:rPr lang="en-US" sz="13600" b="1" dirty="0" smtClean="0"/>
              <a:t> de </a:t>
            </a:r>
            <a:r>
              <a:rPr lang="en-US" sz="13600" b="1" dirty="0" err="1" smtClean="0"/>
              <a:t>alguma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coisa</a:t>
            </a:r>
            <a:r>
              <a:rPr lang="en-US" sz="13600" b="1" dirty="0" smtClean="0"/>
              <a:t> </a:t>
            </a:r>
            <a:r>
              <a:rPr lang="en-US" sz="13600" b="1" dirty="0" err="1" smtClean="0"/>
              <a:t>em</a:t>
            </a:r>
            <a:r>
              <a:rPr lang="en-US" sz="13600" b="1" dirty="0" smtClean="0"/>
              <a:t> </a:t>
            </a:r>
            <a:r>
              <a:rPr lang="en-US" sz="13600" b="1" dirty="0" smtClean="0"/>
              <a:t>	</a:t>
            </a:r>
            <a:r>
              <a:rPr lang="en-US" sz="13600" b="1" dirty="0" err="1" smtClean="0"/>
              <a:t>outra</a:t>
            </a:r>
            <a:r>
              <a:rPr lang="en-US" sz="13600" b="1" dirty="0" smtClean="0"/>
              <a:t>; 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952" y="-123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EXEMPLO DE PROCEDIMENTO REALIZADO NO MOMENTO DA ANÁLISE IDEOGRÁFICA : </a:t>
            </a:r>
            <a:r>
              <a:rPr lang="en-US" sz="3200" b="1" dirty="0" err="1" smtClean="0"/>
              <a:t>enxertando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hermenêutica</a:t>
            </a:r>
            <a:r>
              <a:rPr lang="en-US" sz="3200" b="1" dirty="0" smtClean="0"/>
              <a:t>  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38114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2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c) </a:t>
            </a:r>
            <a:r>
              <a:rPr lang="en-US" b="1" dirty="0" err="1" smtClean="0"/>
              <a:t>Mudar</a:t>
            </a:r>
            <a:r>
              <a:rPr lang="en-US" b="1" dirty="0" smtClean="0"/>
              <a:t> </a:t>
            </a:r>
            <a:r>
              <a:rPr lang="en-US" b="1" dirty="0" err="1" smtClean="0"/>
              <a:t>diz</a:t>
            </a:r>
            <a:r>
              <a:rPr lang="en-US" b="1" dirty="0" smtClean="0"/>
              <a:t> de mover, </a:t>
            </a:r>
            <a:r>
              <a:rPr lang="en-US" b="1" dirty="0" err="1" smtClean="0"/>
              <a:t>colocar</a:t>
            </a:r>
            <a:r>
              <a:rPr lang="en-US" b="1" dirty="0" smtClean="0"/>
              <a:t> </a:t>
            </a:r>
            <a:r>
              <a:rPr lang="en-US" b="1" dirty="0" err="1" smtClean="0"/>
              <a:t>algo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outro</a:t>
            </a:r>
            <a:r>
              <a:rPr lang="en-US" b="1" dirty="0" smtClean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lugar</a:t>
            </a:r>
            <a:r>
              <a:rPr lang="en-US" b="1" dirty="0" smtClean="0"/>
              <a:t> </a:t>
            </a:r>
            <a:r>
              <a:rPr lang="en-US" b="1" dirty="0" smtClean="0"/>
              <a:t>para </a:t>
            </a:r>
            <a:r>
              <a:rPr lang="en-US" b="1" dirty="0" err="1" smtClean="0"/>
              <a:t>organizar</a:t>
            </a:r>
            <a:r>
              <a:rPr lang="en-US" b="1" dirty="0" smtClean="0"/>
              <a:t>  o </a:t>
            </a:r>
            <a:r>
              <a:rPr lang="en-US" b="1" dirty="0" err="1" smtClean="0"/>
              <a:t>espaço</a:t>
            </a:r>
            <a:r>
              <a:rPr lang="en-US" b="1" dirty="0" smtClean="0"/>
              <a:t> de outro </a:t>
            </a:r>
            <a:r>
              <a:rPr lang="en-US" b="1" dirty="0" err="1" smtClean="0"/>
              <a:t>modo</a:t>
            </a:r>
            <a:r>
              <a:rPr lang="en-US" b="1" dirty="0" smtClean="0"/>
              <a:t>,; </a:t>
            </a:r>
            <a:r>
              <a:rPr lang="en-US" b="1" dirty="0" smtClean="0"/>
              <a:t>	remover</a:t>
            </a:r>
            <a:r>
              <a:rPr lang="en-US" b="1" dirty="0" smtClean="0"/>
              <a:t>; </a:t>
            </a:r>
            <a:r>
              <a:rPr lang="en-US" b="1" dirty="0" err="1" smtClean="0"/>
              <a:t>modificar</a:t>
            </a:r>
            <a:r>
              <a:rPr lang="en-US" b="1" dirty="0" smtClean="0"/>
              <a:t>; </a:t>
            </a:r>
            <a:r>
              <a:rPr lang="en-US" b="1" dirty="0" err="1" smtClean="0"/>
              <a:t>variar</a:t>
            </a:r>
            <a:r>
              <a:rPr lang="en-US" b="1" dirty="0" smtClean="0"/>
              <a:t>; </a:t>
            </a:r>
            <a:r>
              <a:rPr lang="en-US" b="1" dirty="0" err="1" smtClean="0"/>
              <a:t>combinar</a:t>
            </a:r>
            <a:r>
              <a:rPr lang="en-US" b="1" dirty="0" smtClean="0"/>
              <a:t>; </a:t>
            </a:r>
            <a:r>
              <a:rPr lang="en-US" b="1" dirty="0" smtClean="0"/>
              <a:t>	</a:t>
            </a:r>
            <a:r>
              <a:rPr lang="en-US" b="1" dirty="0" err="1" smtClean="0"/>
              <a:t>transformar</a:t>
            </a:r>
            <a:r>
              <a:rPr lang="en-US" b="1" dirty="0" smtClean="0"/>
              <a:t>.        </a:t>
            </a:r>
            <a:endParaRPr lang="pt-BR" sz="800" b="1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b="1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952" y="-123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EXEMPLO DE PROCEDIMENTO REALIZADO NO MOMENTO DA ANÁLISE IDEOGRÁFICA: </a:t>
            </a:r>
            <a:r>
              <a:rPr lang="en-US" sz="3200" b="1" dirty="0" err="1" smtClean="0"/>
              <a:t>enxertando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hermenêutica</a:t>
            </a:r>
            <a:r>
              <a:rPr lang="en-US" sz="3200" b="1" dirty="0" smtClean="0"/>
              <a:t>   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2226721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52" y="1600200"/>
            <a:ext cx="9129048" cy="5257800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r>
              <a:rPr lang="pt-BR" b="1" dirty="0" smtClean="0"/>
              <a:t>Asserções articuladas</a:t>
            </a:r>
          </a:p>
          <a:p>
            <a:endParaRPr lang="pt-BR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E3</a:t>
            </a:r>
            <a:r>
              <a:rPr lang="en-US" b="1" dirty="0" smtClean="0"/>
              <a:t> – O </a:t>
            </a:r>
            <a:r>
              <a:rPr lang="en-US" b="1" dirty="0" err="1" smtClean="0"/>
              <a:t>sujeito</a:t>
            </a:r>
            <a:r>
              <a:rPr lang="en-US" b="1" dirty="0" smtClean="0"/>
              <a:t> </a:t>
            </a:r>
            <a:r>
              <a:rPr lang="en-US" b="1" dirty="0" err="1" smtClean="0"/>
              <a:t>compreende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a </a:t>
            </a:r>
            <a:r>
              <a:rPr lang="en-US" b="1" dirty="0" err="1" smtClean="0"/>
              <a:t>reunião</a:t>
            </a:r>
            <a:r>
              <a:rPr lang="en-US" b="1" dirty="0" smtClean="0"/>
              <a:t>,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ajudou</a:t>
            </a:r>
            <a:r>
              <a:rPr lang="en-US" b="1" dirty="0" smtClean="0"/>
              <a:t> a </a:t>
            </a:r>
            <a:r>
              <a:rPr lang="en-US" b="1" dirty="0" err="1" smtClean="0"/>
              <a:t>organizar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discutir</a:t>
            </a:r>
            <a:r>
              <a:rPr lang="en-US" b="1" dirty="0" smtClean="0"/>
              <a:t> o </a:t>
            </a:r>
            <a:r>
              <a:rPr lang="en-US" b="1" dirty="0" err="1" smtClean="0"/>
              <a:t>ensino</a:t>
            </a:r>
            <a:r>
              <a:rPr lang="en-US" b="1" dirty="0" smtClean="0"/>
              <a:t> de </a:t>
            </a:r>
            <a:r>
              <a:rPr lang="en-US" b="1" dirty="0" err="1" smtClean="0"/>
              <a:t>cálculo</a:t>
            </a:r>
            <a:r>
              <a:rPr lang="en-US" b="1" dirty="0" smtClean="0"/>
              <a:t>, </a:t>
            </a:r>
            <a:r>
              <a:rPr lang="en-US" b="1" dirty="0" err="1" smtClean="0"/>
              <a:t>marca</a:t>
            </a:r>
            <a:r>
              <a:rPr lang="en-US" b="1" dirty="0" smtClean="0"/>
              <a:t> o </a:t>
            </a:r>
            <a:r>
              <a:rPr lang="en-US" b="1" dirty="0" err="1" smtClean="0"/>
              <a:t>começo</a:t>
            </a:r>
            <a:r>
              <a:rPr lang="en-US" b="1" dirty="0" smtClean="0"/>
              <a:t> de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experiência</a:t>
            </a:r>
            <a:r>
              <a:rPr lang="en-US" b="1" dirty="0" smtClean="0"/>
              <a:t> de </a:t>
            </a:r>
            <a:r>
              <a:rPr lang="en-US" b="1" dirty="0" err="1" smtClean="0"/>
              <a:t>mudança</a:t>
            </a:r>
            <a:r>
              <a:rPr lang="en-US" b="1" dirty="0" smtClean="0"/>
              <a:t> no </a:t>
            </a:r>
            <a:r>
              <a:rPr lang="en-US" b="1" dirty="0" err="1" smtClean="0"/>
              <a:t>modo</a:t>
            </a:r>
            <a:r>
              <a:rPr lang="en-US" b="1" dirty="0" smtClean="0"/>
              <a:t> de </a:t>
            </a:r>
            <a:r>
              <a:rPr lang="en-US" b="1" dirty="0" err="1" smtClean="0"/>
              <a:t>ensinar</a:t>
            </a:r>
            <a:r>
              <a:rPr lang="en-US" b="1" dirty="0" smtClean="0"/>
              <a:t>. </a:t>
            </a:r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952" y="-1230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EXEMPLO DE PROCEDIMENTO REALIZADO NO MOMENTO DA ANÁLISE NOMOTÉTICA   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2226304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25000" lnSpcReduction="20000"/>
          </a:bodyPr>
          <a:lstStyle/>
          <a:p>
            <a:endParaRPr lang="en-US" sz="7000" b="1" dirty="0" smtClean="0"/>
          </a:p>
          <a:p>
            <a:r>
              <a:rPr lang="en-US" sz="12000" b="1" dirty="0" err="1" smtClean="0"/>
              <a:t>Núcleo</a:t>
            </a:r>
            <a:r>
              <a:rPr lang="en-US" sz="12000" b="1" dirty="0" smtClean="0"/>
              <a:t> de ideia: </a:t>
            </a:r>
            <a:r>
              <a:rPr lang="en-US" sz="12000" b="1" dirty="0" err="1" smtClean="0"/>
              <a:t>possibilidades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vivencar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experiência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mudança</a:t>
            </a:r>
            <a:r>
              <a:rPr lang="en-US" sz="12000" b="1" dirty="0" smtClean="0"/>
              <a:t> </a:t>
            </a:r>
            <a:r>
              <a:rPr lang="en-US" sz="12000" b="1" i="1" dirty="0" smtClean="0"/>
              <a:t> </a:t>
            </a:r>
            <a:r>
              <a:rPr lang="en-US" sz="12000" b="1" dirty="0" smtClean="0"/>
              <a:t>( </a:t>
            </a:r>
            <a:r>
              <a:rPr lang="en-US" sz="12000" b="1" dirty="0" err="1" smtClean="0"/>
              <a:t>este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foi</a:t>
            </a:r>
            <a:r>
              <a:rPr lang="en-US" sz="12000" b="1" dirty="0" smtClean="0"/>
              <a:t> um dos </a:t>
            </a:r>
            <a:r>
              <a:rPr lang="en-US" sz="12000" b="1" dirty="0" err="1" smtClean="0"/>
              <a:t>núcleo</a:t>
            </a:r>
            <a:r>
              <a:rPr lang="en-US" sz="12000" b="1" dirty="0" smtClean="0"/>
              <a:t> de ideias </a:t>
            </a:r>
            <a:r>
              <a:rPr lang="en-US" sz="12000" b="1" dirty="0" err="1" smtClean="0"/>
              <a:t>dessa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investigação</a:t>
            </a:r>
            <a:r>
              <a:rPr lang="en-US" sz="12000" b="1" dirty="0" smtClean="0"/>
              <a:t>).</a:t>
            </a:r>
            <a:endParaRPr lang="en-US" sz="12000" b="1" dirty="0" smtClean="0"/>
          </a:p>
          <a:p>
            <a:pPr marL="0" indent="0">
              <a:buNone/>
            </a:pPr>
            <a:endParaRPr lang="en-US" sz="12000" b="1" i="1" dirty="0"/>
          </a:p>
          <a:p>
            <a:pPr algn="just"/>
            <a:r>
              <a:rPr lang="en-US" sz="12000" b="1" dirty="0" smtClean="0"/>
              <a:t>Os </a:t>
            </a:r>
            <a:r>
              <a:rPr lang="en-US" sz="12000" b="1" dirty="0" err="1" smtClean="0"/>
              <a:t>sujeitos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desta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pesquisa</a:t>
            </a:r>
            <a:r>
              <a:rPr lang="en-US" sz="12000" b="1" dirty="0" smtClean="0"/>
              <a:t>, </a:t>
            </a:r>
            <a:r>
              <a:rPr lang="en-US" sz="12000" b="1" dirty="0" err="1" smtClean="0"/>
              <a:t>em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certo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momento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em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que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deram</a:t>
            </a:r>
            <a:r>
              <a:rPr lang="en-US" sz="12000" b="1" dirty="0" smtClean="0"/>
              <a:t>-se </a:t>
            </a:r>
            <a:r>
              <a:rPr lang="en-US" sz="12000" b="1" dirty="0" err="1" smtClean="0"/>
              <a:t>conta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sua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vivência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da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experiência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mudar</a:t>
            </a:r>
            <a:r>
              <a:rPr lang="en-US" sz="12000" b="1" dirty="0" smtClean="0"/>
              <a:t> o </a:t>
            </a:r>
            <a:r>
              <a:rPr lang="en-US" sz="12000" b="1" dirty="0" err="1" smtClean="0"/>
              <a:t>ensino</a:t>
            </a:r>
            <a:r>
              <a:rPr lang="en-US" sz="12000" b="1" dirty="0" smtClean="0"/>
              <a:t> </a:t>
            </a:r>
            <a:r>
              <a:rPr lang="en-US" sz="12000" b="1" dirty="0" smtClean="0"/>
              <a:t>de </a:t>
            </a:r>
            <a:r>
              <a:rPr lang="en-US" sz="12000" b="1" dirty="0" err="1" smtClean="0"/>
              <a:t>Matemática</a:t>
            </a:r>
            <a:r>
              <a:rPr lang="en-US" sz="12000" b="1" dirty="0" smtClean="0"/>
              <a:t>, </a:t>
            </a:r>
            <a:r>
              <a:rPr lang="en-US" sz="12000" b="1" dirty="0" err="1" smtClean="0"/>
              <a:t>movimentam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seu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modo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compreender</a:t>
            </a:r>
            <a:r>
              <a:rPr lang="en-US" sz="12000" b="1" dirty="0" smtClean="0"/>
              <a:t> e </a:t>
            </a:r>
            <a:r>
              <a:rPr lang="en-US" sz="12000" b="1" dirty="0" err="1" smtClean="0"/>
              <a:t>explicitar</a:t>
            </a:r>
            <a:r>
              <a:rPr lang="en-US" sz="12000" b="1" dirty="0" smtClean="0"/>
              <a:t> o </a:t>
            </a:r>
            <a:r>
              <a:rPr lang="en-US" sz="12000" b="1" dirty="0" err="1" smtClean="0"/>
              <a:t>tema</a:t>
            </a:r>
            <a:r>
              <a:rPr lang="en-US" sz="12000" b="1" dirty="0" smtClean="0"/>
              <a:t> </a:t>
            </a:r>
            <a:r>
              <a:rPr lang="en-US" sz="12000" b="1" i="1" dirty="0" err="1" smtClean="0"/>
              <a:t>mudança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em</a:t>
            </a:r>
            <a:r>
              <a:rPr lang="en-US" sz="12000" b="1" dirty="0" smtClean="0"/>
              <a:t> um </a:t>
            </a:r>
            <a:r>
              <a:rPr lang="en-US" sz="12000" b="1" dirty="0" err="1" smtClean="0"/>
              <a:t>modo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objetivo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direto</a:t>
            </a:r>
            <a:r>
              <a:rPr lang="en-US" sz="12000" b="1" dirty="0" smtClean="0"/>
              <a:t>, </a:t>
            </a:r>
            <a:r>
              <a:rPr lang="en-US" sz="12000" b="1" dirty="0" err="1" smtClean="0"/>
              <a:t>não</a:t>
            </a:r>
            <a:r>
              <a:rPr lang="en-US" sz="12000" b="1" dirty="0" smtClean="0"/>
              <a:t> se </a:t>
            </a:r>
            <a:r>
              <a:rPr lang="en-US" sz="12000" b="1" dirty="0" err="1" smtClean="0"/>
              <a:t>referindo</a:t>
            </a:r>
            <a:r>
              <a:rPr lang="en-US" sz="12000" b="1" dirty="0" smtClean="0"/>
              <a:t> a um </a:t>
            </a:r>
            <a:r>
              <a:rPr lang="en-US" sz="12000" b="1" dirty="0" err="1" smtClean="0"/>
              <a:t>dizer</a:t>
            </a:r>
            <a:r>
              <a:rPr lang="en-US" sz="12000" b="1" dirty="0" smtClean="0"/>
              <a:t> de um </a:t>
            </a:r>
            <a:r>
              <a:rPr lang="en-US" sz="12000" b="1" dirty="0" err="1" smtClean="0"/>
              <a:t>constructo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teorético</a:t>
            </a:r>
            <a:r>
              <a:rPr lang="en-US" sz="12000" b="1" dirty="0" smtClean="0"/>
              <a:t>, </a:t>
            </a:r>
            <a:r>
              <a:rPr lang="en-US" sz="12000" b="1" dirty="0" err="1" smtClean="0"/>
              <a:t>mas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dizendo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sua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compreensão</a:t>
            </a:r>
            <a:r>
              <a:rPr lang="en-US" sz="12000" b="1" dirty="0" smtClean="0"/>
              <a:t> de </a:t>
            </a:r>
            <a:r>
              <a:rPr lang="en-US" sz="12000" b="1" dirty="0" err="1" smtClean="0"/>
              <a:t>mudança</a:t>
            </a:r>
            <a:r>
              <a:rPr lang="en-US" sz="12000" b="1" dirty="0" smtClean="0"/>
              <a:t>.  </a:t>
            </a:r>
            <a:r>
              <a:rPr lang="en-US" sz="12000" b="1" dirty="0" err="1" smtClean="0"/>
              <a:t>Por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exemplo</a:t>
            </a:r>
            <a:r>
              <a:rPr lang="en-US" sz="12000" b="1" dirty="0" smtClean="0"/>
              <a:t>, o </a:t>
            </a:r>
            <a:r>
              <a:rPr lang="en-US" sz="12000" b="1" dirty="0" err="1" smtClean="0"/>
              <a:t>Sujeito</a:t>
            </a:r>
            <a:r>
              <a:rPr lang="en-US" sz="12000" b="1" dirty="0" smtClean="0"/>
              <a:t> A, </a:t>
            </a:r>
            <a:r>
              <a:rPr lang="en-US" sz="12000" b="1" dirty="0" err="1" smtClean="0"/>
              <a:t>na</a:t>
            </a:r>
            <a:r>
              <a:rPr lang="en-US" sz="12000" b="1" dirty="0" smtClean="0"/>
              <a:t> </a:t>
            </a:r>
            <a:r>
              <a:rPr lang="en-US" sz="12000" b="1" dirty="0" err="1" smtClean="0"/>
              <a:t>asserção</a:t>
            </a:r>
            <a:r>
              <a:rPr lang="en-US" sz="12000" b="1" dirty="0" smtClean="0"/>
              <a:t> 1, A 1, </a:t>
            </a:r>
            <a:r>
              <a:rPr lang="en-US" sz="12000" b="1" dirty="0" err="1" smtClean="0"/>
              <a:t>diz</a:t>
            </a:r>
            <a:r>
              <a:rPr lang="en-US" sz="12000" b="1" dirty="0" smtClean="0"/>
              <a:t> </a:t>
            </a:r>
            <a:r>
              <a:rPr lang="en-US" sz="12000" b="1" i="1" dirty="0" err="1" smtClean="0"/>
              <a:t>mudança</a:t>
            </a:r>
            <a:r>
              <a:rPr lang="en-US" sz="12000" b="1" i="1" dirty="0" smtClean="0"/>
              <a:t> é </a:t>
            </a:r>
            <a:r>
              <a:rPr lang="en-US" sz="12000" b="1" i="1" dirty="0" err="1" smtClean="0"/>
              <a:t>uma</a:t>
            </a:r>
            <a:r>
              <a:rPr lang="en-US" sz="12000" b="1" i="1" dirty="0" smtClean="0"/>
              <a:t> </a:t>
            </a:r>
            <a:r>
              <a:rPr lang="en-US" sz="12000" b="1" i="1" dirty="0" err="1" smtClean="0"/>
              <a:t>trajetória</a:t>
            </a:r>
            <a:r>
              <a:rPr lang="en-US" sz="12000" b="1" i="1" dirty="0" smtClean="0"/>
              <a:t> que </a:t>
            </a:r>
            <a:r>
              <a:rPr lang="en-US" sz="12000" b="1" i="1" dirty="0" err="1" smtClean="0"/>
              <a:t>você</a:t>
            </a:r>
            <a:r>
              <a:rPr lang="en-US" sz="12000" b="1" i="1" dirty="0" smtClean="0"/>
              <a:t> </a:t>
            </a:r>
            <a:r>
              <a:rPr lang="en-US" sz="12000" b="1" i="1" dirty="0" err="1" smtClean="0"/>
              <a:t>está</a:t>
            </a:r>
            <a:r>
              <a:rPr lang="en-US" sz="12000" b="1" i="1" dirty="0" smtClean="0"/>
              <a:t> </a:t>
            </a:r>
            <a:r>
              <a:rPr lang="en-US" sz="12000" b="1" i="1" dirty="0" err="1" smtClean="0"/>
              <a:t>realizando</a:t>
            </a:r>
            <a:r>
              <a:rPr lang="en-US" sz="12000" b="1" i="1" dirty="0" smtClean="0"/>
              <a:t>, </a:t>
            </a:r>
            <a:r>
              <a:rPr lang="en-US" sz="12000" b="1" i="1" dirty="0" err="1" smtClean="0"/>
              <a:t>em</a:t>
            </a:r>
            <a:r>
              <a:rPr lang="en-US" sz="12000" b="1" i="1" dirty="0" smtClean="0"/>
              <a:t> que as </a:t>
            </a:r>
            <a:r>
              <a:rPr lang="en-US" sz="12000" b="1" i="1" dirty="0" err="1" smtClean="0"/>
              <a:t>mudanças</a:t>
            </a:r>
            <a:r>
              <a:rPr lang="en-US" sz="12000" b="1" i="1" dirty="0" smtClean="0"/>
              <a:t> </a:t>
            </a:r>
            <a:r>
              <a:rPr lang="en-US" sz="12000" b="1" i="1" dirty="0" err="1" smtClean="0"/>
              <a:t>ocorrem</a:t>
            </a:r>
            <a:r>
              <a:rPr lang="en-US" sz="12000" b="1" i="1" dirty="0" smtClean="0"/>
              <a:t> </a:t>
            </a:r>
            <a:r>
              <a:rPr lang="en-US" sz="12000" b="1" i="1" dirty="0" err="1" smtClean="0"/>
              <a:t>pouco</a:t>
            </a:r>
            <a:r>
              <a:rPr lang="en-US" sz="12000" b="1" i="1" dirty="0" smtClean="0"/>
              <a:t> a </a:t>
            </a:r>
            <a:r>
              <a:rPr lang="en-US" sz="12000" b="1" i="1" dirty="0" err="1" smtClean="0"/>
              <a:t>pouco</a:t>
            </a:r>
            <a:r>
              <a:rPr lang="en-US" sz="12000" b="1" i="1" dirty="0" smtClean="0"/>
              <a:t>.</a:t>
            </a:r>
            <a:endParaRPr lang="pt-BR" b="1" dirty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INTERPRETAÇÃO SUMARIZADA DE UM DOS NÚCLEOS DE IDEIA</a:t>
            </a:r>
            <a:endParaRPr lang="pt-B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1145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1" y="1498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EXEMPLO DE META-INTERPRETAÇÃO DE UM DOS NÚCLEOS DE IDEIA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	De </a:t>
            </a:r>
            <a:r>
              <a:rPr lang="en-US" b="1" dirty="0" err="1" smtClean="0"/>
              <a:t>acordo</a:t>
            </a:r>
            <a:r>
              <a:rPr lang="en-US" b="1" dirty="0" smtClean="0"/>
              <a:t> com </a:t>
            </a:r>
            <a:r>
              <a:rPr lang="en-US" b="1" dirty="0" err="1" smtClean="0"/>
              <a:t>nossa</a:t>
            </a:r>
            <a:r>
              <a:rPr lang="en-US" b="1" dirty="0" smtClean="0"/>
              <a:t> </a:t>
            </a:r>
            <a:r>
              <a:rPr lang="en-US" b="1" dirty="0" err="1" smtClean="0"/>
              <a:t>interpretação</a:t>
            </a:r>
            <a:r>
              <a:rPr lang="en-US" b="1" dirty="0" smtClean="0"/>
              <a:t>, </a:t>
            </a:r>
            <a:r>
              <a:rPr lang="en-US" b="1" dirty="0" err="1" smtClean="0"/>
              <a:t>mudança</a:t>
            </a:r>
            <a:r>
              <a:rPr lang="en-US" b="1" dirty="0" smtClean="0"/>
              <a:t> é </a:t>
            </a:r>
            <a:r>
              <a:rPr lang="en-US" b="1" dirty="0" err="1" smtClean="0"/>
              <a:t>caracterizada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um </a:t>
            </a:r>
            <a:r>
              <a:rPr lang="en-US" b="1" dirty="0" err="1" smtClean="0"/>
              <a:t>movimento</a:t>
            </a:r>
            <a:r>
              <a:rPr lang="en-US" b="1" dirty="0" smtClean="0"/>
              <a:t> </a:t>
            </a:r>
            <a:r>
              <a:rPr lang="en-US" b="1" dirty="0" err="1" smtClean="0"/>
              <a:t>experienciado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nuanças</a:t>
            </a:r>
            <a:r>
              <a:rPr lang="en-US" b="1" dirty="0" smtClean="0"/>
              <a:t> </a:t>
            </a:r>
            <a:r>
              <a:rPr lang="en-US" b="1" dirty="0" err="1" smtClean="0"/>
              <a:t>qualitativas</a:t>
            </a:r>
            <a:r>
              <a:rPr lang="en-US" b="1" dirty="0" smtClean="0"/>
              <a:t>. </a:t>
            </a:r>
            <a:r>
              <a:rPr lang="en-US" b="1" dirty="0" err="1" smtClean="0"/>
              <a:t>Revela</a:t>
            </a:r>
            <a:r>
              <a:rPr lang="en-US" b="1" dirty="0" smtClean="0"/>
              <a:t>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aprendizagem</a:t>
            </a:r>
            <a:r>
              <a:rPr lang="en-US" b="1" dirty="0" smtClean="0"/>
              <a:t> </a:t>
            </a:r>
            <a:r>
              <a:rPr lang="en-US" b="1" dirty="0" err="1" smtClean="0"/>
              <a:t>contínua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envolve</a:t>
            </a:r>
            <a:r>
              <a:rPr lang="en-US" b="1" dirty="0" smtClean="0"/>
              <a:t> </a:t>
            </a:r>
            <a:r>
              <a:rPr lang="en-US" b="1" dirty="0" err="1" smtClean="0"/>
              <a:t>dar</a:t>
            </a:r>
            <a:r>
              <a:rPr lang="en-US" b="1" dirty="0" smtClean="0"/>
              <a:t>-se </a:t>
            </a:r>
            <a:r>
              <a:rPr lang="en-US" b="1" dirty="0" err="1" smtClean="0"/>
              <a:t>conta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própria</a:t>
            </a:r>
            <a:r>
              <a:rPr lang="en-US" b="1" dirty="0" smtClean="0"/>
              <a:t> </a:t>
            </a:r>
            <a:r>
              <a:rPr lang="en-US" b="1" dirty="0" err="1" smtClean="0"/>
              <a:t>prática</a:t>
            </a:r>
            <a:r>
              <a:rPr lang="en-US" b="1" dirty="0" smtClean="0"/>
              <a:t> e </a:t>
            </a:r>
            <a:r>
              <a:rPr lang="en-US" b="1" dirty="0" err="1" smtClean="0"/>
              <a:t>crítica</a:t>
            </a:r>
            <a:r>
              <a:rPr lang="en-US" b="1" dirty="0" smtClean="0"/>
              <a:t> disso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percebeu</a:t>
            </a:r>
            <a:r>
              <a:rPr lang="en-US" b="1" dirty="0" smtClean="0"/>
              <a:t>,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seja</a:t>
            </a:r>
            <a:r>
              <a:rPr lang="en-US" b="1" dirty="0" smtClean="0"/>
              <a:t>,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realidade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concientemente</a:t>
            </a:r>
            <a:r>
              <a:rPr lang="en-US" b="1" dirty="0" smtClean="0"/>
              <a:t> </a:t>
            </a:r>
            <a:r>
              <a:rPr lang="en-US" b="1" dirty="0" err="1" smtClean="0"/>
              <a:t>vivenciada</a:t>
            </a:r>
            <a:r>
              <a:rPr lang="en-US" b="1" dirty="0" smtClean="0"/>
              <a:t>.</a:t>
            </a:r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0772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 algn="just"/>
            <a:r>
              <a:rPr lang="en-US" sz="2800" b="1" dirty="0" smtClean="0"/>
              <a:t>Como </a:t>
            </a:r>
            <a:r>
              <a:rPr lang="en-US" sz="2800" b="1" dirty="0" err="1" smtClean="0"/>
              <a:t>fenomenólogos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dizemos</a:t>
            </a:r>
            <a:r>
              <a:rPr lang="en-US" sz="2800" b="1" dirty="0" smtClean="0"/>
              <a:t>: a </a:t>
            </a:r>
            <a:r>
              <a:rPr lang="en-US" sz="2800" b="1" dirty="0" err="1" smtClean="0"/>
              <a:t>cor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percebemos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quando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colorida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Estou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assim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abrindo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região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inquérito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importante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complexa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o </a:t>
            </a:r>
            <a:r>
              <a:rPr lang="en-US" sz="2800" b="1" dirty="0" err="1" smtClean="0"/>
              <a:t>pesquisador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focar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indagar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respeito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concepção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realidade</a:t>
            </a:r>
            <a:r>
              <a:rPr lang="en-US" sz="2800" b="1" dirty="0" smtClean="0"/>
              <a:t> e do </a:t>
            </a:r>
            <a:r>
              <a:rPr lang="en-US" sz="2800" b="1" dirty="0" err="1" smtClean="0"/>
              <a:t>modo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qual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conhecemos</a:t>
            </a:r>
            <a:r>
              <a:rPr lang="en-US" sz="2800" b="1" dirty="0" smtClean="0"/>
              <a:t>. </a:t>
            </a:r>
          </a:p>
          <a:p>
            <a:pPr lvl="0">
              <a:buNone/>
            </a:pPr>
            <a:endParaRPr lang="pt-BR" sz="2800" b="1" dirty="0"/>
          </a:p>
          <a:p>
            <a:pPr lvl="0" algn="just"/>
            <a:r>
              <a:rPr lang="en-US" sz="2800" b="1" dirty="0" err="1" smtClean="0"/>
              <a:t>Posto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isso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caminhemos</a:t>
            </a:r>
            <a:r>
              <a:rPr lang="en-US" sz="2800" b="1" dirty="0" smtClean="0"/>
              <a:t> um </a:t>
            </a:r>
            <a:r>
              <a:rPr lang="en-US" sz="2800" b="1" dirty="0" err="1" smtClean="0"/>
              <a:t>pouco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direção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ao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modo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realizar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pesquisa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qualitativa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assumindo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postura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fenomenológica</a:t>
            </a:r>
            <a:r>
              <a:rPr lang="en-US" sz="2800" b="1" dirty="0" smtClean="0"/>
              <a:t>. </a:t>
            </a:r>
            <a:endParaRPr lang="pt-BR" sz="2800" b="1" dirty="0"/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260990"/>
            <a:ext cx="9144000" cy="114300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FAZENDO FENOMENOLOGIA: O QUE ISSO SIGNIFICA?</a:t>
            </a:r>
            <a:endParaRPr lang="pt-BR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FAZENDO PESQUISA DE MODO  FENOMENOLÓGICO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26360"/>
          </a:xfrm>
        </p:spPr>
        <p:txBody>
          <a:bodyPr>
            <a:normAutofit fontScale="70000" lnSpcReduction="20000"/>
          </a:bodyPr>
          <a:lstStyle/>
          <a:p>
            <a:pPr lvl="0"/>
            <a:endParaRPr lang="en-US" sz="3000" b="1" dirty="0" smtClean="0"/>
          </a:p>
          <a:p>
            <a:pPr lvl="0" algn="just"/>
            <a:r>
              <a:rPr lang="en-US" sz="3900" b="1" dirty="0" smtClean="0"/>
              <a:t>O </a:t>
            </a:r>
            <a:r>
              <a:rPr lang="en-US" sz="3900" b="1" dirty="0" err="1" smtClean="0"/>
              <a:t>primeiro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ponto</a:t>
            </a:r>
            <a:r>
              <a:rPr lang="en-US" sz="3900" b="1" dirty="0" smtClean="0"/>
              <a:t> a </a:t>
            </a:r>
            <a:r>
              <a:rPr lang="en-US" sz="3900" b="1" dirty="0" err="1" smtClean="0"/>
              <a:t>destacar</a:t>
            </a:r>
            <a:r>
              <a:rPr lang="en-US" sz="3900" b="1" dirty="0" smtClean="0"/>
              <a:t> é a </a:t>
            </a:r>
            <a:r>
              <a:rPr lang="en-US" sz="3900" b="1" dirty="0" err="1" smtClean="0"/>
              <a:t>interrogação</a:t>
            </a:r>
            <a:r>
              <a:rPr lang="en-US" sz="3900" b="1" dirty="0" smtClean="0"/>
              <a:t>.</a:t>
            </a:r>
          </a:p>
          <a:p>
            <a:pPr lvl="0" algn="just"/>
            <a:endParaRPr lang="en-US" sz="3900" b="1" dirty="0" smtClean="0"/>
          </a:p>
          <a:p>
            <a:pPr lvl="0" algn="just"/>
            <a:r>
              <a:rPr lang="en-US" sz="3900" b="1" dirty="0" smtClean="0"/>
              <a:t>O que </a:t>
            </a:r>
            <a:r>
              <a:rPr lang="en-US" sz="3900" b="1" dirty="0" err="1" smtClean="0"/>
              <a:t>significa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isso</a:t>
            </a:r>
            <a:r>
              <a:rPr lang="en-US" sz="3900" b="1" dirty="0" smtClean="0"/>
              <a:t> e </a:t>
            </a:r>
            <a:r>
              <a:rPr lang="en-US" sz="3900" b="1" dirty="0" err="1" smtClean="0"/>
              <a:t>por</a:t>
            </a:r>
            <a:r>
              <a:rPr lang="en-US" sz="3900" b="1" dirty="0" smtClean="0"/>
              <a:t> que </a:t>
            </a:r>
            <a:r>
              <a:rPr lang="en-US" sz="3900" b="1" dirty="0" err="1" smtClean="0"/>
              <a:t>não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dizemos</a:t>
            </a:r>
            <a:r>
              <a:rPr lang="en-US" sz="3900" b="1" dirty="0" smtClean="0"/>
              <a:t> ‘</a:t>
            </a:r>
            <a:r>
              <a:rPr lang="en-US" sz="3900" b="1" dirty="0" err="1" smtClean="0"/>
              <a:t>problema</a:t>
            </a:r>
            <a:r>
              <a:rPr lang="en-US" sz="3900" b="1" dirty="0" smtClean="0"/>
              <a:t>’ </a:t>
            </a:r>
            <a:r>
              <a:rPr lang="en-US" sz="3900" b="1" dirty="0" err="1" smtClean="0"/>
              <a:t>ou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hipótese</a:t>
            </a:r>
            <a:r>
              <a:rPr lang="en-US" sz="3900" b="1" dirty="0" smtClean="0"/>
              <a:t>? </a:t>
            </a:r>
          </a:p>
          <a:p>
            <a:pPr lvl="0" algn="just">
              <a:buNone/>
            </a:pPr>
            <a:endParaRPr lang="en-US" sz="3900" b="1" dirty="0" smtClean="0"/>
          </a:p>
          <a:p>
            <a:pPr lvl="0" algn="just">
              <a:buNone/>
            </a:pPr>
            <a:r>
              <a:rPr lang="en-US" sz="3900" b="1" dirty="0" smtClean="0"/>
              <a:t>	</a:t>
            </a:r>
            <a:r>
              <a:rPr lang="en-US" sz="3900" b="1" dirty="0" err="1" smtClean="0"/>
              <a:t>Problema</a:t>
            </a:r>
            <a:r>
              <a:rPr lang="en-US" sz="3900" b="1" dirty="0" smtClean="0"/>
              <a:t> e </a:t>
            </a:r>
            <a:r>
              <a:rPr lang="en-US" sz="3900" b="1" dirty="0" err="1" smtClean="0"/>
              <a:t>hipótese</a:t>
            </a:r>
            <a:r>
              <a:rPr lang="en-US" sz="3900" b="1" dirty="0" smtClean="0"/>
              <a:t>: se o </a:t>
            </a:r>
            <a:r>
              <a:rPr lang="en-US" sz="3900" b="1" dirty="0" err="1" smtClean="0"/>
              <a:t>olharmos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em</a:t>
            </a:r>
            <a:r>
              <a:rPr lang="en-US" sz="3900" b="1" dirty="0" smtClean="0"/>
              <a:t> um </a:t>
            </a:r>
            <a:r>
              <a:rPr lang="en-US" sz="3900" b="1" dirty="0" err="1" smtClean="0"/>
              <a:t>contexto</a:t>
            </a:r>
            <a:r>
              <a:rPr lang="en-US" sz="3900" b="1" dirty="0" smtClean="0"/>
              <a:t> de </a:t>
            </a:r>
            <a:r>
              <a:rPr lang="en-US" sz="3900" b="1" dirty="0" err="1" smtClean="0"/>
              <a:t>pesquisa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denominada</a:t>
            </a:r>
            <a:r>
              <a:rPr lang="en-US" sz="3900" b="1" dirty="0" smtClean="0"/>
              <a:t> “</a:t>
            </a:r>
            <a:r>
              <a:rPr lang="en-US" sz="3900" b="1" dirty="0" err="1" smtClean="0"/>
              <a:t>científica</a:t>
            </a:r>
            <a:r>
              <a:rPr lang="en-US" sz="3900" b="1" dirty="0" smtClean="0"/>
              <a:t>” </a:t>
            </a:r>
            <a:r>
              <a:rPr lang="en-US" sz="3900" b="1" dirty="0" err="1" smtClean="0"/>
              <a:t>são</a:t>
            </a:r>
            <a:r>
              <a:rPr lang="en-US" sz="3900" b="1" dirty="0" smtClean="0"/>
              <a:t> expressos de </a:t>
            </a:r>
            <a:r>
              <a:rPr lang="en-US" sz="3900" b="1" dirty="0" err="1" smtClean="0"/>
              <a:t>modo</a:t>
            </a:r>
            <a:r>
              <a:rPr lang="en-US" sz="3900" b="1" dirty="0" smtClean="0"/>
              <a:t> a </a:t>
            </a:r>
            <a:r>
              <a:rPr lang="en-US" sz="3900" b="1" dirty="0" err="1" smtClean="0"/>
              <a:t>antecipar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uma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solução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possível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ainda</a:t>
            </a:r>
            <a:r>
              <a:rPr lang="en-US" sz="3900" b="1" dirty="0" smtClean="0"/>
              <a:t> que </a:t>
            </a:r>
            <a:r>
              <a:rPr lang="en-US" sz="3900" b="1" dirty="0" err="1" smtClean="0"/>
              <a:t>não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específica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ou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determinada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pois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referem</a:t>
            </a:r>
            <a:r>
              <a:rPr lang="en-US" sz="3900" b="1" dirty="0" smtClean="0"/>
              <a:t>-se a </a:t>
            </a:r>
            <a:r>
              <a:rPr lang="en-US" sz="3900" b="1" dirty="0" err="1" smtClean="0"/>
              <a:t>estudos</a:t>
            </a:r>
            <a:r>
              <a:rPr lang="en-US" sz="3900" b="1" dirty="0" smtClean="0"/>
              <a:t> e </a:t>
            </a:r>
            <a:r>
              <a:rPr lang="en-US" sz="3900" b="1" dirty="0" err="1" smtClean="0"/>
              <a:t>raciocínios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logicamente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conectados</a:t>
            </a:r>
            <a:r>
              <a:rPr lang="en-US" sz="3900" b="1" dirty="0" smtClean="0"/>
              <a:t> que </a:t>
            </a:r>
            <a:r>
              <a:rPr lang="en-US" sz="3900" b="1" dirty="0" err="1" smtClean="0"/>
              <a:t>apontam</a:t>
            </a:r>
            <a:r>
              <a:rPr lang="en-US" sz="3900" b="1" dirty="0" smtClean="0"/>
              <a:t> e </a:t>
            </a:r>
            <a:r>
              <a:rPr lang="en-US" sz="3900" b="1" dirty="0" err="1" smtClean="0"/>
              <a:t>conduzem</a:t>
            </a:r>
            <a:r>
              <a:rPr lang="en-US" sz="3900" b="1" dirty="0" smtClean="0"/>
              <a:t> a </a:t>
            </a:r>
            <a:r>
              <a:rPr lang="en-US" sz="3900" b="1" dirty="0" err="1" smtClean="0"/>
              <a:t>respostas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possíveis</a:t>
            </a:r>
            <a:r>
              <a:rPr lang="en-US" sz="3900" b="1" dirty="0" smtClean="0"/>
              <a:t>. </a:t>
            </a:r>
          </a:p>
          <a:p>
            <a:pPr lvl="0" algn="just"/>
            <a:endParaRPr lang="pt-BR" sz="3000" b="1" dirty="0"/>
          </a:p>
          <a:p>
            <a:pPr lvl="0" algn="just">
              <a:buNone/>
            </a:pPr>
            <a:r>
              <a:rPr lang="en-US" sz="3000" b="1" dirty="0" smtClean="0"/>
              <a:t> </a:t>
            </a:r>
            <a:endParaRPr lang="pt-BR" sz="3000" b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15704"/>
            <a:ext cx="9144000" cy="574229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err="1" smtClean="0"/>
              <a:t>Sobre</a:t>
            </a:r>
            <a:r>
              <a:rPr lang="en-US" b="1" dirty="0" smtClean="0"/>
              <a:t> a </a:t>
            </a:r>
            <a:r>
              <a:rPr lang="en-US" b="1" dirty="0" err="1" smtClean="0"/>
              <a:t>interrogação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 smtClean="0"/>
              <a:t>interrogação</a:t>
            </a:r>
            <a:r>
              <a:rPr lang="en-US" b="1" dirty="0" smtClean="0"/>
              <a:t> </a:t>
            </a:r>
            <a:r>
              <a:rPr lang="en-US" b="1" dirty="0" err="1" smtClean="0"/>
              <a:t>significa</a:t>
            </a:r>
            <a:r>
              <a:rPr lang="en-US" b="1" dirty="0" smtClean="0"/>
              <a:t> </a:t>
            </a:r>
            <a:r>
              <a:rPr lang="en-US" b="1" dirty="0" err="1" smtClean="0"/>
              <a:t>interrogar</a:t>
            </a:r>
            <a:r>
              <a:rPr lang="en-US" b="1" dirty="0" smtClean="0"/>
              <a:t> </a:t>
            </a:r>
            <a:r>
              <a:rPr lang="en-US" b="1" dirty="0" err="1" smtClean="0"/>
              <a:t>alguém</a:t>
            </a:r>
            <a:r>
              <a:rPr lang="en-US" b="1" dirty="0" smtClean="0"/>
              <a:t> </a:t>
            </a: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algo</a:t>
            </a:r>
            <a:r>
              <a:rPr lang="en-US" b="1" dirty="0" smtClean="0"/>
              <a:t>, a </a:t>
            </a:r>
            <a:r>
              <a:rPr lang="en-US" b="1" dirty="0" err="1" smtClean="0"/>
              <a:t>você</a:t>
            </a:r>
            <a:r>
              <a:rPr lang="en-US" b="1" dirty="0" smtClean="0"/>
              <a:t> </a:t>
            </a:r>
            <a:r>
              <a:rPr lang="en-US" b="1" dirty="0" err="1" smtClean="0"/>
              <a:t>mesmo</a:t>
            </a:r>
            <a:r>
              <a:rPr lang="en-US" b="1" dirty="0" smtClean="0"/>
              <a:t>/a,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mundo</a:t>
            </a:r>
            <a:r>
              <a:rPr lang="en-US" b="1" dirty="0" smtClean="0"/>
              <a:t> , </a:t>
            </a:r>
            <a:r>
              <a:rPr lang="en-US" b="1" dirty="0" err="1" smtClean="0"/>
              <a:t>às</a:t>
            </a:r>
            <a:r>
              <a:rPr lang="en-US" b="1" dirty="0" smtClean="0"/>
              <a:t> </a:t>
            </a:r>
            <a:r>
              <a:rPr lang="en-US" b="1" dirty="0" err="1" smtClean="0"/>
              <a:t>teorias</a:t>
            </a:r>
            <a:r>
              <a:rPr lang="en-US" b="1" dirty="0" smtClean="0"/>
              <a:t>, </a:t>
            </a:r>
            <a:r>
              <a:rPr lang="en-US" b="1" dirty="0" err="1" smtClean="0"/>
              <a:t>aos</a:t>
            </a:r>
            <a:r>
              <a:rPr lang="en-US" b="1" dirty="0" smtClean="0"/>
              <a:t> </a:t>
            </a:r>
            <a:r>
              <a:rPr lang="en-US" b="1" dirty="0" err="1" smtClean="0"/>
              <a:t>textos</a:t>
            </a:r>
            <a:r>
              <a:rPr lang="en-US" b="1" dirty="0" smtClean="0"/>
              <a:t> e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aí</a:t>
            </a:r>
            <a:r>
              <a:rPr lang="en-US" b="1" dirty="0" smtClean="0"/>
              <a:t> </a:t>
            </a:r>
            <a:r>
              <a:rPr lang="en-US" b="1" dirty="0" err="1" smtClean="0"/>
              <a:t>vai</a:t>
            </a:r>
            <a:r>
              <a:rPr lang="en-US" b="1" dirty="0" smtClean="0"/>
              <a:t>. É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pergunta</a:t>
            </a:r>
            <a:r>
              <a:rPr lang="en-US" b="1" dirty="0" smtClean="0"/>
              <a:t> </a:t>
            </a:r>
            <a:r>
              <a:rPr lang="en-US" b="1" dirty="0" err="1" smtClean="0"/>
              <a:t>sobre</a:t>
            </a:r>
            <a:r>
              <a:rPr lang="en-US" b="1" dirty="0" smtClean="0"/>
              <a:t> a </a:t>
            </a:r>
            <a:r>
              <a:rPr lang="en-US" b="1" dirty="0" err="1" smtClean="0"/>
              <a:t>qual</a:t>
            </a:r>
            <a:r>
              <a:rPr lang="en-US" b="1" dirty="0" smtClean="0"/>
              <a:t> </a:t>
            </a:r>
            <a:r>
              <a:rPr lang="en-US" b="1" dirty="0" err="1" smtClean="0"/>
              <a:t>não</a:t>
            </a:r>
            <a:r>
              <a:rPr lang="en-US" b="1" dirty="0" smtClean="0"/>
              <a:t> se tem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orientação</a:t>
            </a:r>
            <a:r>
              <a:rPr lang="en-US" b="1" dirty="0" smtClean="0"/>
              <a:t> </a:t>
            </a:r>
            <a:r>
              <a:rPr lang="en-US" b="1" dirty="0" err="1" smtClean="0"/>
              <a:t>respostas</a:t>
            </a:r>
            <a:r>
              <a:rPr lang="en-US" b="1" dirty="0" smtClean="0"/>
              <a:t> </a:t>
            </a:r>
            <a:r>
              <a:rPr lang="en-US" b="1" dirty="0" err="1" smtClean="0"/>
              <a:t>prévias</a:t>
            </a:r>
            <a:r>
              <a:rPr lang="en-US" b="1" dirty="0" smtClean="0"/>
              <a:t> </a:t>
            </a:r>
            <a:r>
              <a:rPr lang="en-US" b="1" dirty="0" err="1" smtClean="0"/>
              <a:t>possíveis</a:t>
            </a:r>
            <a:r>
              <a:rPr lang="en-US" b="1" dirty="0" smtClean="0"/>
              <a:t>. </a:t>
            </a:r>
            <a:r>
              <a:rPr lang="en-US" b="1" dirty="0" err="1" smtClean="0"/>
              <a:t>Quer</a:t>
            </a:r>
            <a:r>
              <a:rPr lang="en-US" b="1" dirty="0" smtClean="0"/>
              <a:t>-se saber. </a:t>
            </a:r>
            <a:r>
              <a:rPr lang="en-US" b="1" dirty="0" err="1" smtClean="0"/>
              <a:t>Interroga</a:t>
            </a:r>
            <a:r>
              <a:rPr lang="en-US" b="1" dirty="0" smtClean="0"/>
              <a:t>-se.</a:t>
            </a:r>
          </a:p>
          <a:p>
            <a:endParaRPr lang="pt-BR" b="1" dirty="0" smtClean="0"/>
          </a:p>
          <a:p>
            <a:pPr algn="just"/>
            <a:r>
              <a:rPr lang="en-US" b="1" dirty="0" err="1" smtClean="0"/>
              <a:t>Interrogação</a:t>
            </a:r>
            <a:r>
              <a:rPr lang="en-US" b="1" dirty="0" smtClean="0"/>
              <a:t> </a:t>
            </a:r>
            <a:r>
              <a:rPr lang="en-US" b="1" dirty="0" err="1" smtClean="0"/>
              <a:t>traz</a:t>
            </a:r>
            <a:r>
              <a:rPr lang="en-US" b="1" dirty="0" smtClean="0"/>
              <a:t> </a:t>
            </a:r>
            <a:r>
              <a:rPr lang="en-US" b="1" dirty="0" err="1" smtClean="0"/>
              <a:t>consigo</a:t>
            </a:r>
            <a:r>
              <a:rPr lang="en-US" b="1" dirty="0" smtClean="0"/>
              <a:t>, </a:t>
            </a:r>
            <a:r>
              <a:rPr lang="en-US" b="1" dirty="0" err="1" smtClean="0"/>
              <a:t>também</a:t>
            </a:r>
            <a:r>
              <a:rPr lang="en-US" b="1" dirty="0" smtClean="0"/>
              <a:t>, </a:t>
            </a:r>
            <a:r>
              <a:rPr lang="en-US" b="1" dirty="0" err="1" smtClean="0"/>
              <a:t>significados</a:t>
            </a:r>
            <a:r>
              <a:rPr lang="en-US" b="1" dirty="0" smtClean="0"/>
              <a:t> </a:t>
            </a:r>
            <a:r>
              <a:rPr lang="en-US" b="1" dirty="0" err="1" smtClean="0"/>
              <a:t>relacionados</a:t>
            </a:r>
            <a:r>
              <a:rPr lang="en-US" b="1" dirty="0" smtClean="0"/>
              <a:t> a </a:t>
            </a:r>
            <a:r>
              <a:rPr lang="en-US" b="1" dirty="0" err="1" smtClean="0"/>
              <a:t>dúvidas</a:t>
            </a:r>
            <a:r>
              <a:rPr lang="en-US" b="1" dirty="0" smtClean="0"/>
              <a:t> e </a:t>
            </a:r>
            <a:r>
              <a:rPr lang="en-US" b="1" dirty="0" err="1" smtClean="0"/>
              <a:t>incertezas</a:t>
            </a:r>
            <a:r>
              <a:rPr lang="en-US" b="1" dirty="0" smtClean="0"/>
              <a:t>. É </a:t>
            </a:r>
            <a:r>
              <a:rPr lang="en-US" b="1" dirty="0" err="1" smtClean="0"/>
              <a:t>produto</a:t>
            </a:r>
            <a:r>
              <a:rPr lang="en-US" b="1" dirty="0" smtClean="0"/>
              <a:t> de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dúvida</a:t>
            </a:r>
            <a:r>
              <a:rPr lang="en-US" b="1" dirty="0" smtClean="0"/>
              <a:t>, de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incerteza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relação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é </a:t>
            </a:r>
            <a:r>
              <a:rPr lang="en-US" b="1" dirty="0" err="1" smtClean="0"/>
              <a:t>sabido</a:t>
            </a:r>
            <a:r>
              <a:rPr lang="en-US" b="1" dirty="0" smtClean="0"/>
              <a:t>,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tomado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sendo</a:t>
            </a:r>
            <a:r>
              <a:rPr lang="en-US" b="1" dirty="0" smtClean="0"/>
              <a:t> </a:t>
            </a:r>
            <a:r>
              <a:rPr lang="en-US" b="1" dirty="0" err="1" smtClean="0"/>
              <a:t>assim</a:t>
            </a:r>
            <a:r>
              <a:rPr lang="en-US" b="1" dirty="0" smtClean="0"/>
              <a:t>, </a:t>
            </a:r>
            <a:r>
              <a:rPr lang="en-US" b="1" dirty="0" err="1" smtClean="0"/>
              <a:t>como</a:t>
            </a:r>
            <a:r>
              <a:rPr lang="en-US" b="1" dirty="0" smtClean="0"/>
              <a:t> dado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onticidade</a:t>
            </a:r>
            <a:r>
              <a:rPr lang="en-US" b="1" dirty="0" smtClean="0"/>
              <a:t>,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certo</a:t>
            </a:r>
            <a:r>
              <a:rPr lang="en-US" b="1" dirty="0" smtClean="0"/>
              <a:t>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-2729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 DE MODO  FENOMENOLÓGICO</a:t>
            </a:r>
            <a:endParaRPr lang="pt-BR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n-US" sz="3400" b="1" dirty="0" smtClean="0"/>
          </a:p>
          <a:p>
            <a:pPr algn="just"/>
            <a:r>
              <a:rPr lang="en-US" sz="4300" b="1" dirty="0" err="1" smtClean="0"/>
              <a:t>Sobre</a:t>
            </a:r>
            <a:r>
              <a:rPr lang="en-US" sz="4300" b="1" dirty="0" smtClean="0"/>
              <a:t> a </a:t>
            </a:r>
            <a:r>
              <a:rPr lang="en-US" sz="4300" b="1" dirty="0" err="1" smtClean="0"/>
              <a:t>interrogação</a:t>
            </a:r>
            <a:r>
              <a:rPr lang="en-US" sz="4300" b="1" dirty="0" smtClean="0"/>
              <a:t>:</a:t>
            </a:r>
          </a:p>
          <a:p>
            <a:pPr marL="0" indent="0" algn="just">
              <a:buNone/>
            </a:pPr>
            <a:endParaRPr lang="en-US" sz="4300" b="1" dirty="0" smtClean="0"/>
          </a:p>
          <a:p>
            <a:pPr algn="just"/>
            <a:r>
              <a:rPr lang="en-US" sz="4300" b="1" dirty="0" smtClean="0"/>
              <a:t> </a:t>
            </a:r>
            <a:r>
              <a:rPr lang="en-US" sz="4300" b="1" dirty="0" err="1" smtClean="0"/>
              <a:t>Ou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ainda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poderia</a:t>
            </a:r>
            <a:r>
              <a:rPr lang="en-US" sz="4300" b="1" dirty="0" smtClean="0"/>
              <a:t> ser </a:t>
            </a:r>
            <a:r>
              <a:rPr lang="en-US" sz="4300" b="1" dirty="0" err="1" smtClean="0"/>
              <a:t>incerteza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em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relação</a:t>
            </a:r>
            <a:r>
              <a:rPr lang="en-US" sz="4300" b="1" dirty="0" smtClean="0"/>
              <a:t> à </a:t>
            </a:r>
            <a:r>
              <a:rPr lang="en-US" sz="4300" b="1" dirty="0" err="1" smtClean="0"/>
              <a:t>experiência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vivenciada</a:t>
            </a:r>
            <a:r>
              <a:rPr lang="en-US" sz="4300" b="1" dirty="0" smtClean="0"/>
              <a:t> no </a:t>
            </a:r>
            <a:r>
              <a:rPr lang="en-US" sz="4300" b="1" dirty="0" err="1" smtClean="0"/>
              <a:t>cotidiano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quando</a:t>
            </a:r>
            <a:r>
              <a:rPr lang="en-US" sz="4300" b="1" dirty="0" smtClean="0"/>
              <a:t> a </a:t>
            </a:r>
            <a:r>
              <a:rPr lang="en-US" sz="4300" b="1" dirty="0" err="1" smtClean="0"/>
              <a:t>organização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estabelecida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ou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os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julgamentos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mantidos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começam</a:t>
            </a:r>
            <a:r>
              <a:rPr lang="en-US" sz="4300" b="1" dirty="0" smtClean="0"/>
              <a:t> a </a:t>
            </a:r>
            <a:r>
              <a:rPr lang="en-US" sz="4300" b="1" dirty="0" err="1" smtClean="0"/>
              <a:t>não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mais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fazerem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sentido</a:t>
            </a:r>
            <a:r>
              <a:rPr lang="en-US" sz="4300" b="1" dirty="0" smtClean="0"/>
              <a:t>. </a:t>
            </a:r>
          </a:p>
          <a:p>
            <a:pPr algn="just"/>
            <a:endParaRPr lang="pt-BR" sz="4300" b="1" dirty="0" smtClean="0"/>
          </a:p>
          <a:p>
            <a:pPr algn="just"/>
            <a:r>
              <a:rPr lang="en-US" sz="4300" b="1" dirty="0" err="1" smtClean="0"/>
              <a:t>Diz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perplexidade</a:t>
            </a:r>
            <a:r>
              <a:rPr lang="en-US" sz="4300" b="1" dirty="0" smtClean="0"/>
              <a:t> do </a:t>
            </a:r>
            <a:r>
              <a:rPr lang="en-US" sz="4300" b="1" dirty="0" err="1" smtClean="0"/>
              <a:t>pesquisador</a:t>
            </a:r>
            <a:r>
              <a:rPr lang="en-US" sz="4300" b="1" dirty="0" smtClean="0"/>
              <a:t> ante o </a:t>
            </a:r>
            <a:r>
              <a:rPr lang="en-US" sz="4300" b="1" dirty="0" err="1" smtClean="0"/>
              <a:t>mundo</a:t>
            </a:r>
            <a:r>
              <a:rPr lang="en-US" sz="4300" b="1" dirty="0" smtClean="0"/>
              <a:t> e </a:t>
            </a:r>
            <a:r>
              <a:rPr lang="en-US" sz="4300" b="1" dirty="0" err="1" smtClean="0"/>
              <a:t>permanece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mesmo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quando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ele</a:t>
            </a:r>
            <a:r>
              <a:rPr lang="en-US" sz="4300" b="1" dirty="0" smtClean="0"/>
              <a:t> se move </a:t>
            </a:r>
            <a:r>
              <a:rPr lang="en-US" sz="4300" b="1" dirty="0" err="1" smtClean="0"/>
              <a:t>para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dela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dar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conta</a:t>
            </a:r>
            <a:r>
              <a:rPr lang="en-US" sz="4300" b="1" dirty="0" smtClean="0"/>
              <a:t>.</a:t>
            </a:r>
            <a:r>
              <a:rPr lang="en-US" sz="4300" b="1" dirty="0" smtClean="0"/>
              <a:t> </a:t>
            </a:r>
            <a:endParaRPr lang="en-US" sz="4300" b="1" dirty="0" smtClean="0"/>
          </a:p>
          <a:p>
            <a:pPr algn="just"/>
            <a:endParaRPr lang="en-US" sz="4300" b="1" dirty="0" smtClean="0"/>
          </a:p>
          <a:p>
            <a:pPr algn="just"/>
            <a:r>
              <a:rPr lang="en-US" sz="4300" b="1" dirty="0" smtClean="0"/>
              <a:t>O </a:t>
            </a:r>
            <a:r>
              <a:rPr lang="en-US" sz="4300" b="1" dirty="0" err="1" smtClean="0"/>
              <a:t>caminho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que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leva</a:t>
            </a:r>
            <a:r>
              <a:rPr lang="en-US" sz="4300" b="1" dirty="0" smtClean="0"/>
              <a:t> do </a:t>
            </a:r>
            <a:r>
              <a:rPr lang="en-US" sz="4300" b="1" dirty="0" err="1" smtClean="0"/>
              <a:t>desconforto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sentido</a:t>
            </a:r>
            <a:r>
              <a:rPr lang="en-US" sz="4300" b="1" dirty="0" smtClean="0"/>
              <a:t> à </a:t>
            </a:r>
            <a:r>
              <a:rPr lang="en-US" sz="4300" b="1" dirty="0" err="1" smtClean="0"/>
              <a:t>interrogação</a:t>
            </a:r>
            <a:r>
              <a:rPr lang="en-US" sz="4300" b="1" dirty="0" smtClean="0"/>
              <a:t> é </a:t>
            </a:r>
            <a:r>
              <a:rPr lang="en-US" sz="4300" b="1" dirty="0" err="1" smtClean="0"/>
              <a:t>longo</a:t>
            </a:r>
            <a:r>
              <a:rPr lang="en-US" sz="4300" b="1" dirty="0" smtClean="0"/>
              <a:t>. É </a:t>
            </a:r>
            <a:r>
              <a:rPr lang="en-US" sz="4300" b="1" dirty="0" err="1" smtClean="0"/>
              <a:t>preciso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permanecer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nele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interrogando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buscando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esclarecer</a:t>
            </a:r>
            <a:r>
              <a:rPr lang="en-US" sz="4300" b="1" dirty="0" smtClean="0"/>
              <a:t> o que é </a:t>
            </a:r>
            <a:r>
              <a:rPr lang="en-US" sz="4300" b="1" dirty="0" err="1" smtClean="0"/>
              <a:t>percebido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como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conflito</a:t>
            </a:r>
            <a:r>
              <a:rPr lang="en-US" sz="4300" b="1" dirty="0" smtClean="0"/>
              <a:t>, </a:t>
            </a:r>
            <a:r>
              <a:rPr lang="en-US" sz="4300" b="1" dirty="0" err="1" smtClean="0"/>
              <a:t>discutindo</a:t>
            </a:r>
            <a:r>
              <a:rPr lang="en-US" sz="4300" b="1" dirty="0" smtClean="0"/>
              <a:t> com pares…</a:t>
            </a:r>
            <a:r>
              <a:rPr lang="en-US" sz="4300" dirty="0" smtClean="0"/>
              <a:t> </a:t>
            </a:r>
            <a:endParaRPr lang="en-US" sz="4300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FAZENDO PESQUISA DE MODO  FENOMENOLÓGICO</a:t>
            </a:r>
            <a:endParaRPr lang="pt-BR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	</a:t>
            </a:r>
            <a:r>
              <a:rPr lang="en-US" sz="3600" b="1" dirty="0" smtClean="0"/>
              <a:t>FAZENDO PESQUISA: RIGOR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Rigor </a:t>
            </a:r>
            <a:r>
              <a:rPr lang="en-US" b="1" dirty="0" err="1" smtClean="0"/>
              <a:t>expressa</a:t>
            </a:r>
            <a:r>
              <a:rPr lang="en-US" b="1" dirty="0" smtClean="0"/>
              <a:t> o </a:t>
            </a:r>
            <a:r>
              <a:rPr lang="en-US" b="1" dirty="0" err="1" smtClean="0"/>
              <a:t>cuidado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se </a:t>
            </a:r>
            <a:r>
              <a:rPr lang="en-US" b="1" dirty="0" err="1" smtClean="0"/>
              <a:t>toma</a:t>
            </a:r>
            <a:r>
              <a:rPr lang="en-US" b="1" dirty="0" smtClean="0"/>
              <a:t> </a:t>
            </a:r>
            <a:r>
              <a:rPr lang="en-US" b="1" dirty="0" err="1" smtClean="0"/>
              <a:t>quando</a:t>
            </a:r>
            <a:r>
              <a:rPr lang="en-US" b="1" dirty="0" smtClean="0"/>
              <a:t> se </a:t>
            </a:r>
            <a:r>
              <a:rPr lang="en-US" b="1" dirty="0" err="1" smtClean="0"/>
              <a:t>busca</a:t>
            </a:r>
            <a:r>
              <a:rPr lang="en-US" b="1" dirty="0" smtClean="0"/>
              <a:t> </a:t>
            </a:r>
            <a:r>
              <a:rPr lang="en-US" b="1" dirty="0" err="1" smtClean="0"/>
              <a:t>pelo</a:t>
            </a:r>
            <a:r>
              <a:rPr lang="en-US" b="1" dirty="0" smtClean="0"/>
              <a:t> </a:t>
            </a:r>
            <a:r>
              <a:rPr lang="en-US" b="1" dirty="0" err="1" smtClean="0"/>
              <a:t>interrogado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pela</a:t>
            </a:r>
            <a:r>
              <a:rPr lang="en-US" b="1" dirty="0" smtClean="0"/>
              <a:t> </a:t>
            </a:r>
            <a:r>
              <a:rPr lang="en-US" b="1" dirty="0" err="1" smtClean="0"/>
              <a:t>solução</a:t>
            </a:r>
            <a:r>
              <a:rPr lang="en-US" b="1" dirty="0" smtClean="0"/>
              <a:t> do </a:t>
            </a:r>
            <a:r>
              <a:rPr lang="en-US" b="1" dirty="0" err="1" smtClean="0"/>
              <a:t>problema</a:t>
            </a:r>
            <a:r>
              <a:rPr lang="en-US" b="1" dirty="0" smtClean="0"/>
              <a:t> </a:t>
            </a:r>
            <a:r>
              <a:rPr lang="en-US" b="1" dirty="0" err="1" smtClean="0"/>
              <a:t>levantado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pel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prova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hipótese</a:t>
            </a:r>
            <a:r>
              <a:rPr lang="en-US" b="1" dirty="0" smtClean="0"/>
              <a:t>.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/>
              <a:t> </a:t>
            </a:r>
            <a:r>
              <a:rPr lang="en-US" b="1" dirty="0" err="1" smtClean="0"/>
              <a:t>Não</a:t>
            </a:r>
            <a:r>
              <a:rPr lang="en-US" b="1" dirty="0" smtClean="0"/>
              <a:t> é um </a:t>
            </a:r>
            <a:r>
              <a:rPr lang="en-US" b="1" dirty="0" err="1" smtClean="0"/>
              <a:t>cuidado</a:t>
            </a:r>
            <a:r>
              <a:rPr lang="en-US" b="1" dirty="0" smtClean="0"/>
              <a:t> </a:t>
            </a:r>
            <a:r>
              <a:rPr lang="en-US" b="1" dirty="0" err="1" smtClean="0"/>
              <a:t>subjetivamente</a:t>
            </a:r>
            <a:r>
              <a:rPr lang="en-US" b="1" dirty="0" smtClean="0"/>
              <a:t> </a:t>
            </a:r>
            <a:r>
              <a:rPr lang="en-US" b="1" dirty="0" err="1" smtClean="0"/>
              <a:t>sentido</a:t>
            </a:r>
            <a:r>
              <a:rPr lang="en-US" b="1" dirty="0" smtClean="0"/>
              <a:t>, </a:t>
            </a:r>
            <a:r>
              <a:rPr lang="en-US" b="1" dirty="0" err="1" smtClean="0"/>
              <a:t>carregado</a:t>
            </a:r>
            <a:r>
              <a:rPr lang="en-US" b="1" dirty="0" smtClean="0"/>
              <a:t> de </a:t>
            </a:r>
            <a:r>
              <a:rPr lang="en-US" b="1" dirty="0" err="1" smtClean="0"/>
              <a:t>aspectos</a:t>
            </a:r>
            <a:r>
              <a:rPr lang="en-US" b="1" dirty="0" smtClean="0"/>
              <a:t> </a:t>
            </a:r>
            <a:r>
              <a:rPr lang="en-US" b="1" dirty="0" err="1" smtClean="0"/>
              <a:t>emocionais</a:t>
            </a:r>
            <a:r>
              <a:rPr lang="en-US" b="1" dirty="0" smtClean="0"/>
              <a:t>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Rigor </a:t>
            </a:r>
            <a:r>
              <a:rPr lang="en-US" b="1" dirty="0" err="1" smtClean="0"/>
              <a:t>pode</a:t>
            </a:r>
            <a:r>
              <a:rPr lang="en-US" b="1" dirty="0" smtClean="0"/>
              <a:t> ser </a:t>
            </a:r>
            <a:r>
              <a:rPr lang="en-US" b="1" dirty="0" err="1" smtClean="0"/>
              <a:t>realizado</a:t>
            </a:r>
            <a:r>
              <a:rPr lang="en-US" b="1" dirty="0" smtClean="0"/>
              <a:t> </a:t>
            </a:r>
            <a:r>
              <a:rPr lang="en-US" b="1" dirty="0" err="1" smtClean="0"/>
              <a:t>segundo</a:t>
            </a:r>
            <a:r>
              <a:rPr lang="en-US" b="1" dirty="0" smtClean="0"/>
              <a:t> </a:t>
            </a:r>
            <a:r>
              <a:rPr lang="en-US" b="1" dirty="0" err="1" smtClean="0"/>
              <a:t>diferentes</a:t>
            </a:r>
            <a:r>
              <a:rPr lang="en-US" b="1" dirty="0" smtClean="0"/>
              <a:t> </a:t>
            </a:r>
            <a:r>
              <a:rPr lang="en-US" b="1" dirty="0" err="1" smtClean="0"/>
              <a:t>critérios</a:t>
            </a:r>
            <a:r>
              <a:rPr lang="en-US" b="1" dirty="0" smtClean="0"/>
              <a:t>, </a:t>
            </a:r>
            <a:r>
              <a:rPr lang="en-US" b="1" dirty="0" err="1" smtClean="0"/>
              <a:t>mas</a:t>
            </a:r>
            <a:r>
              <a:rPr lang="en-US" b="1" dirty="0" smtClean="0"/>
              <a:t> </a:t>
            </a:r>
            <a:r>
              <a:rPr lang="en-US" b="1" dirty="0" err="1" smtClean="0"/>
              <a:t>há</a:t>
            </a:r>
            <a:r>
              <a:rPr lang="en-US" b="1" dirty="0" smtClean="0"/>
              <a:t> </a:t>
            </a:r>
            <a:r>
              <a:rPr lang="en-US" b="1" dirty="0" err="1" smtClean="0"/>
              <a:t>sempre</a:t>
            </a:r>
            <a:r>
              <a:rPr lang="en-US" b="1" dirty="0" smtClean="0"/>
              <a:t> </a:t>
            </a:r>
            <a:r>
              <a:rPr lang="en-US" b="1" dirty="0" err="1" smtClean="0"/>
              <a:t>critérios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podem</a:t>
            </a:r>
            <a:r>
              <a:rPr lang="en-US" b="1" dirty="0" smtClean="0"/>
              <a:t> ser </a:t>
            </a:r>
            <a:r>
              <a:rPr lang="en-US" b="1" dirty="0" err="1" smtClean="0"/>
              <a:t>explicados</a:t>
            </a:r>
            <a:r>
              <a:rPr lang="en-US" b="1" dirty="0" smtClean="0"/>
              <a:t> e </a:t>
            </a:r>
            <a:r>
              <a:rPr lang="en-US" b="1" dirty="0" err="1" smtClean="0"/>
              <a:t>justificados</a:t>
            </a:r>
            <a:r>
              <a:rPr lang="en-US" b="1" dirty="0" smtClean="0"/>
              <a:t> no </a:t>
            </a:r>
            <a:r>
              <a:rPr lang="en-US" b="1" dirty="0" err="1" smtClean="0"/>
              <a:t>contexto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tradição</a:t>
            </a:r>
            <a:r>
              <a:rPr lang="en-US" b="1" dirty="0" smtClean="0"/>
              <a:t> do </a:t>
            </a:r>
            <a:r>
              <a:rPr lang="en-US" b="1" dirty="0" err="1" smtClean="0"/>
              <a:t>pensamento</a:t>
            </a:r>
            <a:r>
              <a:rPr lang="en-US" b="1" dirty="0" smtClean="0"/>
              <a:t> </a:t>
            </a:r>
            <a:r>
              <a:rPr lang="en-US" b="1" dirty="0" err="1" smtClean="0"/>
              <a:t>científico</a:t>
            </a:r>
            <a:r>
              <a:rPr lang="en-US" b="1" dirty="0" smtClean="0"/>
              <a:t>, </a:t>
            </a:r>
            <a:r>
              <a:rPr lang="en-US" b="1" dirty="0" err="1" smtClean="0"/>
              <a:t>filosófico</a:t>
            </a:r>
            <a:r>
              <a:rPr lang="en-US" b="1" dirty="0" smtClean="0"/>
              <a:t> e </a:t>
            </a:r>
            <a:r>
              <a:rPr lang="en-US" b="1" dirty="0" err="1" smtClean="0"/>
              <a:t>artístico</a:t>
            </a:r>
            <a:r>
              <a:rPr lang="en-US" b="1" dirty="0" smtClean="0"/>
              <a:t>,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suas</a:t>
            </a:r>
            <a:r>
              <a:rPr lang="en-US" b="1" dirty="0" smtClean="0"/>
              <a:t> </a:t>
            </a:r>
            <a:r>
              <a:rPr lang="en-US" b="1" dirty="0" err="1" smtClean="0"/>
              <a:t>diferentes</a:t>
            </a:r>
            <a:r>
              <a:rPr lang="en-US" b="1" dirty="0" smtClean="0"/>
              <a:t> </a:t>
            </a:r>
            <a:r>
              <a:rPr lang="en-US" b="1" dirty="0" err="1" smtClean="0"/>
              <a:t>concepções</a:t>
            </a:r>
            <a:r>
              <a:rPr lang="en-US" b="1" dirty="0" smtClean="0"/>
              <a:t>.</a:t>
            </a:r>
            <a:r>
              <a:rPr lang="en-US" b="1" dirty="0" smtClean="0"/>
              <a:t>  </a:t>
            </a:r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FAZENDO PESQUISA: </a:t>
            </a:r>
            <a:r>
              <a:rPr lang="pt-BR" sz="4000" b="1" dirty="0" smtClean="0"/>
              <a:t>CRITÉRIOS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3500" b="1" dirty="0" smtClean="0"/>
              <a:t>Olhemos da perspectiva da pesquisa fenomenológica:</a:t>
            </a:r>
          </a:p>
          <a:p>
            <a:pPr algn="just">
              <a:buNone/>
            </a:pPr>
            <a:endParaRPr lang="pt-BR" sz="3500" b="1" dirty="0" smtClean="0"/>
          </a:p>
          <a:p>
            <a:pPr algn="just"/>
            <a:r>
              <a:rPr lang="pt-BR" sz="3500" b="1" dirty="0" smtClean="0"/>
              <a:t>Não temos um método </a:t>
            </a:r>
            <a:r>
              <a:rPr lang="pt-BR" sz="3500" b="1" i="1" dirty="0" err="1" smtClean="0"/>
              <a:t>apriori</a:t>
            </a:r>
            <a:r>
              <a:rPr lang="pt-BR" sz="3500" b="1" dirty="0" smtClean="0"/>
              <a:t> restrito e 	determinado </a:t>
            </a:r>
            <a:r>
              <a:rPr lang="pt-BR" sz="3500" b="1" dirty="0" smtClean="0"/>
              <a:t>que </a:t>
            </a:r>
            <a:r>
              <a:rPr lang="pt-BR" sz="3500" b="1" dirty="0" smtClean="0"/>
              <a:t>devamos seguir.  </a:t>
            </a:r>
          </a:p>
          <a:p>
            <a:pPr lvl="1" algn="just"/>
            <a:endParaRPr lang="en-US" sz="3500" b="1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3500" b="1" dirty="0" err="1" smtClean="0"/>
              <a:t>Focamos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nossa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interrogação</a:t>
            </a:r>
            <a:r>
              <a:rPr lang="en-US" sz="3500" b="1" dirty="0" smtClean="0"/>
              <a:t> e </a:t>
            </a:r>
            <a:r>
              <a:rPr lang="en-US" sz="3500" b="1" dirty="0" err="1" smtClean="0"/>
              <a:t>focamos</a:t>
            </a:r>
            <a:r>
              <a:rPr lang="en-US" sz="3500" b="1" dirty="0" smtClean="0"/>
              <a:t> o </a:t>
            </a:r>
            <a:r>
              <a:rPr lang="en-US" sz="3500" b="1" i="1" dirty="0" err="1" smtClean="0"/>
              <a:t>o</a:t>
            </a:r>
            <a:r>
              <a:rPr lang="en-US" sz="3500" b="1" i="1" dirty="0" smtClean="0"/>
              <a:t> que </a:t>
            </a:r>
            <a:r>
              <a:rPr lang="en-US" sz="3500" b="1" dirty="0" err="1" smtClean="0"/>
              <a:t>estamos</a:t>
            </a:r>
            <a:r>
              <a:rPr lang="en-US" sz="3500" b="1" dirty="0" smtClean="0"/>
              <a:t> 	</a:t>
            </a:r>
            <a:r>
              <a:rPr lang="en-US" sz="3500" b="1" dirty="0" err="1" smtClean="0"/>
              <a:t>interrogando</a:t>
            </a:r>
            <a:r>
              <a:rPr lang="en-US" sz="3500" b="1" dirty="0" smtClean="0"/>
              <a:t>.</a:t>
            </a:r>
            <a:endParaRPr lang="en-US" sz="3500" b="1" dirty="0" smtClean="0"/>
          </a:p>
          <a:p>
            <a:pPr algn="just"/>
            <a:endParaRPr lang="en-US" sz="3500" b="1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3500" b="1" dirty="0" err="1" smtClean="0"/>
              <a:t>Perguntamo-nos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como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podemos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proceder</a:t>
            </a:r>
            <a:r>
              <a:rPr lang="en-US" sz="3500" b="1" dirty="0" smtClean="0"/>
              <a:t> para </a:t>
            </a:r>
            <a:r>
              <a:rPr lang="en-US" sz="3500" b="1" dirty="0" err="1" smtClean="0"/>
              <a:t>dar</a:t>
            </a:r>
            <a:r>
              <a:rPr lang="en-US" sz="3500" b="1" dirty="0" smtClean="0"/>
              <a:t>    	</a:t>
            </a:r>
            <a:r>
              <a:rPr lang="en-US" sz="3500" b="1" dirty="0" err="1" smtClean="0"/>
              <a:t>conta</a:t>
            </a:r>
            <a:r>
              <a:rPr lang="en-US" sz="3500" b="1" dirty="0" smtClean="0"/>
              <a:t> 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</a:t>
            </a:r>
            <a:r>
              <a:rPr lang="en-US" sz="3500" b="1" dirty="0" smtClean="0"/>
              <a:t> </a:t>
            </a:r>
            <a:r>
              <a:rPr lang="en-US" sz="3500" b="1" dirty="0" smtClean="0"/>
              <a:t>	</a:t>
            </a:r>
            <a:r>
              <a:rPr lang="en-US" sz="3500" b="1" dirty="0" err="1" smtClean="0"/>
              <a:t>interrogação</a:t>
            </a:r>
            <a:r>
              <a:rPr lang="en-US" sz="3500" b="1" dirty="0" smtClean="0"/>
              <a:t> </a:t>
            </a:r>
            <a:r>
              <a:rPr lang="en-US" sz="3500" b="1" dirty="0" smtClean="0"/>
              <a:t>e do </a:t>
            </a:r>
            <a:r>
              <a:rPr lang="en-US" sz="3500" b="1" dirty="0" err="1" smtClean="0"/>
              <a:t>interrogado</a:t>
            </a:r>
            <a:r>
              <a:rPr lang="en-US" sz="3500" b="1" dirty="0" smtClean="0"/>
              <a:t>: 	</a:t>
            </a:r>
            <a:r>
              <a:rPr lang="en-US" sz="3500" b="1" dirty="0" err="1" smtClean="0"/>
              <a:t>quantificando</a:t>
            </a:r>
            <a:r>
              <a:rPr lang="en-US" sz="3500" b="1" dirty="0" smtClean="0"/>
              <a:t>? </a:t>
            </a:r>
            <a:r>
              <a:rPr lang="en-US" sz="3500" b="1" dirty="0" err="1" smtClean="0"/>
              <a:t>Qualificando</a:t>
            </a:r>
            <a:r>
              <a:rPr lang="en-US" sz="3500" b="1" dirty="0" smtClean="0"/>
              <a:t>? </a:t>
            </a:r>
          </a:p>
          <a:p>
            <a:pPr algn="just"/>
            <a:endParaRPr lang="en-US" sz="3600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1079</TotalTime>
  <Words>2213</Words>
  <Application>Microsoft Office PowerPoint</Application>
  <PresentationFormat>Apresentação na tela (4:3)</PresentationFormat>
  <Paragraphs>244</Paragraphs>
  <Slides>39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  Reunião de Estudos – tema focado  A PESQUISA QUALITATIVA ASSUMINDO A POSTURA FENOMENOLÓGICA YOUTUBE – SE&amp;PQ  </vt:lpstr>
      <vt:lpstr>FAZENDO FENOMENOLOGIA: O QUE ISSO SIGNIFICA?</vt:lpstr>
      <vt:lpstr>Slide 3</vt:lpstr>
      <vt:lpstr>FAZENDO FENOMENOLOGIA: O QUE ISSO SIGNIFICA?</vt:lpstr>
      <vt:lpstr>FAZENDO PESQUISA DE MODO  FENOMENOLÓGICO</vt:lpstr>
      <vt:lpstr>Slide 6</vt:lpstr>
      <vt:lpstr>Slide 7</vt:lpstr>
      <vt:lpstr> FAZENDO PESQUISA: RIGOR</vt:lpstr>
      <vt:lpstr>FAZENDO PESQUISA: CRITÉRIOS</vt:lpstr>
      <vt:lpstr>FAZENDO PESQUISA: CRITÉRIOS </vt:lpstr>
      <vt:lpstr>FAZENDO PESQUISA: COMO CONCEBER  REALIDADE</vt:lpstr>
      <vt:lpstr>FAZENDO PESQUISA: ATITUDE FENOMENOLÓGICA</vt:lpstr>
      <vt:lpstr> FAZENDO PESQUISA: ATITUDE FENOMENOLÓGICA </vt:lpstr>
      <vt:lpstr>Slide 14</vt:lpstr>
      <vt:lpstr>FAZENDO PESQUISA: ATITUDE FENOMENOLÓGICA</vt:lpstr>
      <vt:lpstr>.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FAZENDO PESQUISA EM UMA ABORDAGEM FENOMENOLÓGICA: UM EXEMPLO</vt:lpstr>
      <vt:lpstr>Slide 25</vt:lpstr>
      <vt:lpstr>Slide 26</vt:lpstr>
      <vt:lpstr>  FAZENDO PESQUISA EM UMA ABORDAGEM FENOMENOLÓGICA: COMO ANALISAR AS DESCRIÇÕES  </vt:lpstr>
      <vt:lpstr>FAZENDO PESQUISA EM UMA ABORDAGEM FENOMENOLÓGICA: COMO ANALISAR AS DESCRIÇÕES</vt:lpstr>
      <vt:lpstr>FAZENDO PESQUISA EM UMA ABORDAGEM FENOMENOLÓGICA: COMO INTERPRETAR AS ANÁLISES REALIZADAS</vt:lpstr>
      <vt:lpstr>FAZENDO PESQUISA EM UMA ABORDAGEM FENOMENOLÓGICA: como compreender a pesquisa</vt:lpstr>
      <vt:lpstr>UM EXEMPLO </vt:lpstr>
      <vt:lpstr>UM EXEMPLO </vt:lpstr>
      <vt:lpstr>EXEMPLO DE PROCEDIMENTO REALIZADO NO MOMENTO DA ANÁLISE IDEOGRÁFICA   </vt:lpstr>
      <vt:lpstr>Slide 34</vt:lpstr>
      <vt:lpstr>EXEMPLO DE PROCEDIMENTO REALIZADO NO MOMENTO DA ANÁLISE IDEOGRÁFICA : enxertando a hermenêutica  </vt:lpstr>
      <vt:lpstr>EXEMPLO DE PROCEDIMENTO REALIZADO NO MOMENTO DA ANÁLISE IDEOGRÁFICA: enxertando a hermenêutica   </vt:lpstr>
      <vt:lpstr>EXEMPLO DE PROCEDIMENTO REALIZADO NO MOMENTO DA ANÁLISE NOMOTÉTICA   </vt:lpstr>
      <vt:lpstr>INTERPRETAÇÃO SUMARIZADA DE UM DOS NÚCLEOS DE IDEIA</vt:lpstr>
      <vt:lpstr>EXEMPLO DE META-INTERPRETAÇÃO DE UM DOS NÚCLEOS DE IDEIA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RESEARCH IN MATHEMATICS EDUCATION FROM A PHENOMENOLOGICAL PERSPECTIVE</dc:title>
  <dc:creator>Maria Bicudo</dc:creator>
  <cp:lastModifiedBy>Maria Bicudo</cp:lastModifiedBy>
  <cp:revision>117</cp:revision>
  <dcterms:created xsi:type="dcterms:W3CDTF">2015-04-01T13:43:46Z</dcterms:created>
  <dcterms:modified xsi:type="dcterms:W3CDTF">2016-04-01T13:32:26Z</dcterms:modified>
</cp:coreProperties>
</file>